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3"/>
  </p:normalViewPr>
  <p:slideViewPr>
    <p:cSldViewPr snapToGrid="0" snapToObjects="1">
      <p:cViewPr varScale="1">
        <p:scale>
          <a:sx n="99" d="100"/>
          <a:sy n="99" d="100"/>
        </p:scale>
        <p:origin x="200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PNG>
</file>

<file path=ppt/media/image12.jpeg>
</file>

<file path=ppt/media/image2.png>
</file>

<file path=ppt/media/image3.png>
</file>

<file path=ppt/media/image4.JP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4"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ctr">
              <a:lnSpc>
                <a:spcPct val="100000"/>
              </a:lnSpc>
              <a:defRPr sz="5400" spc="-38"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0"/>
            <a:ext cx="7543800" cy="1143000"/>
          </a:xfrm>
        </p:spPr>
        <p:txBody>
          <a:bodyPr lIns="91440" rIns="91440">
            <a:normAutofit/>
          </a:bodyPr>
          <a:lstStyle>
            <a:lvl1pPr marL="0" indent="0" algn="ctr">
              <a:buNone/>
              <a:defRPr sz="2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3C3F5E1-8BEB-46F8-B0C6-3051342B5E98}"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620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3061053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2384"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6" y="414783"/>
            <a:ext cx="1971675" cy="575742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2" y="414778"/>
            <a:ext cx="5800725" cy="5757422"/>
          </a:xfrm>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472770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822960" y="286608"/>
            <a:ext cx="7543800" cy="700949"/>
          </a:xfrm>
        </p:spPr>
        <p:txBody>
          <a:bodyPr/>
          <a:lstStyle>
            <a:lvl1pPr marL="0">
              <a:defRPr sz="28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lvl1pPr marL="502920" indent="-457200">
              <a:lnSpc>
                <a:spcPct val="110000"/>
              </a:lnSpc>
              <a:buFont typeface="Wingdings" panose="05000000000000000000" pitchFamily="2" charset="2"/>
              <a:buChar char="l"/>
              <a:defRPr sz="2400"/>
            </a:lvl1pPr>
            <a:lvl2pPr marL="868680" indent="-365760">
              <a:lnSpc>
                <a:spcPct val="110000"/>
              </a:lnSpc>
              <a:buFont typeface="Wingdings" panose="05000000000000000000" pitchFamily="2" charset="2"/>
              <a:buChar char="n"/>
              <a:defRPr sz="2000"/>
            </a:lvl2pPr>
            <a:lvl3pPr>
              <a:defRPr sz="1600"/>
            </a:lvl3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lvl1pPr>
              <a:defRPr sz="1600" baseline="0"/>
            </a:lvl1pPr>
          </a:lstStyle>
          <a:p>
            <a:endParaRPr lang="en-US" dirty="0"/>
          </a:p>
        </p:txBody>
      </p:sp>
      <p:sp>
        <p:nvSpPr>
          <p:cNvPr id="5" name="Footer Placeholder 4"/>
          <p:cNvSpPr>
            <a:spLocks noGrp="1"/>
          </p:cNvSpPr>
          <p:nvPr>
            <p:ph type="ftr" sz="quarter" idx="11"/>
          </p:nvPr>
        </p:nvSpPr>
        <p:spPr/>
        <p:txBody>
          <a:bodyPr/>
          <a:lstStyle>
            <a:lvl1pPr>
              <a:defRPr sz="1600" baseline="0"/>
            </a:lvl1pPr>
          </a:lstStyle>
          <a:p>
            <a:endParaRPr lang="en-US" dirty="0"/>
          </a:p>
        </p:txBody>
      </p:sp>
      <p:sp>
        <p:nvSpPr>
          <p:cNvPr id="6" name="Slide Number Placeholder 5"/>
          <p:cNvSpPr>
            <a:spLocks noGrp="1"/>
          </p:cNvSpPr>
          <p:nvPr>
            <p:ph type="sldNum" sz="quarter" idx="12"/>
          </p:nvPr>
        </p:nvSpPr>
        <p:spPr/>
        <p:txBody>
          <a:bodyPr/>
          <a:lstStyle>
            <a:lvl1pPr>
              <a:defRPr sz="1600"/>
            </a:lvl1pPr>
          </a:lstStyle>
          <a:p>
            <a:fld id="{03C3F5E1-8BEB-46F8-B0C6-3051342B5E98}" type="slidenum">
              <a:rPr lang="en-US" smtClean="0"/>
              <a:pPr/>
              <a:t>‹#›</a:t>
            </a:fld>
            <a:endParaRPr lang="en-US" dirty="0"/>
          </a:p>
        </p:txBody>
      </p:sp>
    </p:spTree>
    <p:extLst>
      <p:ext uri="{BB962C8B-B14F-4D97-AF65-F5344CB8AC3E}">
        <p14:creationId xmlns:p14="http://schemas.microsoft.com/office/powerpoint/2010/main" val="2528516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4"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405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3C3F5E1-8BEB-46F8-B0C6-3051342B5E98}"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58010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8"/>
            <a:ext cx="7543800" cy="700949"/>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59" y="1194816"/>
            <a:ext cx="3703320" cy="467427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63440" y="1194821"/>
            <a:ext cx="3703320" cy="4674279"/>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1347931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8"/>
            <a:ext cx="7543800" cy="70094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187684"/>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822960" y="2124098"/>
            <a:ext cx="3703320" cy="383643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63440" y="1199876"/>
            <a:ext cx="3703320" cy="73628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63440" y="2124098"/>
            <a:ext cx="3703320" cy="3836436"/>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224444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554452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4"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solidFill>
                <a:schemeClr val="tx1"/>
              </a:solidFill>
            </a:endParaRPr>
          </a:p>
        </p:txBody>
      </p:sp>
      <p:sp>
        <p:nvSpPr>
          <p:cNvPr id="9" name="Slide Number Placeholder 8"/>
          <p:cNvSpPr>
            <a:spLocks noGrp="1"/>
          </p:cNvSpPr>
          <p:nvPr>
            <p:ph type="sldNum" sz="quarter" idx="12"/>
          </p:nvPr>
        </p:nvSpPr>
        <p:spPr/>
        <p:txBody>
          <a:bodyPr/>
          <a:lstStyle/>
          <a:p>
            <a:fld id="{03C3F5E1-8BEB-46F8-B0C6-3051342B5E98}" type="slidenum">
              <a:rPr lang="en-US" smtClean="0"/>
              <a:t>‹#›</a:t>
            </a:fld>
            <a:endParaRPr lang="en-US" dirty="0"/>
          </a:p>
        </p:txBody>
      </p:sp>
    </p:spTree>
    <p:extLst>
      <p:ext uri="{BB962C8B-B14F-4D97-AF65-F5344CB8AC3E}">
        <p14:creationId xmlns:p14="http://schemas.microsoft.com/office/powerpoint/2010/main" val="3771095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5"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27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
        <p:nvSpPr>
          <p:cNvPr id="5" name="Date Placeholder 4"/>
          <p:cNvSpPr>
            <a:spLocks noGrp="1"/>
          </p:cNvSpPr>
          <p:nvPr>
            <p:ph type="dt" sz="half" idx="10"/>
          </p:nvPr>
        </p:nvSpPr>
        <p:spPr>
          <a:xfrm>
            <a:off x="349136" y="6459790"/>
            <a:ext cx="1963883" cy="365125"/>
          </a:xfrm>
        </p:spPr>
        <p:txBody>
          <a:bodyPr/>
          <a:lstStyle>
            <a:lvl1pPr algn="l">
              <a:defRPr/>
            </a:lvl1pPr>
          </a:lstStyle>
          <a:p>
            <a:endParaRPr lang="en-US" dirty="0"/>
          </a:p>
        </p:txBody>
      </p:sp>
      <p:sp>
        <p:nvSpPr>
          <p:cNvPr id="6" name="Footer Placeholder 5"/>
          <p:cNvSpPr>
            <a:spLocks noGrp="1"/>
          </p:cNvSpPr>
          <p:nvPr>
            <p:ph type="ftr" sz="quarter" idx="11"/>
          </p:nvPr>
        </p:nvSpPr>
        <p:spPr>
          <a:xfrm>
            <a:off x="3600450" y="6459790"/>
            <a:ext cx="3486150" cy="365125"/>
          </a:xfrm>
        </p:spPr>
        <p:txBody>
          <a:bodyPr/>
          <a:lstStyle>
            <a:lvl1pPr algn="l">
              <a:defRPr>
                <a:solidFill>
                  <a:schemeClr val="tx1"/>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03C3F5E1-8BEB-46F8-B0C6-3051342B5E98}" type="slidenum">
              <a:rPr lang="en-US" smtClean="0"/>
              <a:pPr/>
              <a:t>‹#›</a:t>
            </a:fld>
            <a:endParaRPr lang="en-US" dirty="0"/>
          </a:p>
        </p:txBody>
      </p:sp>
    </p:spTree>
    <p:extLst>
      <p:ext uri="{BB962C8B-B14F-4D97-AF65-F5344CB8AC3E}">
        <p14:creationId xmlns:p14="http://schemas.microsoft.com/office/powerpoint/2010/main" val="672265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2" y="4982497"/>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4948" cy="822960"/>
          </a:xfrm>
        </p:spPr>
        <p:txBody>
          <a:bodyPr lIns="91440" tIns="0" rIns="91440" bIns="0" anchor="b">
            <a:noAutofit/>
          </a:bodyPr>
          <a:lstStyle>
            <a:lvl1pPr>
              <a:defRPr sz="27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4" y="0"/>
            <a:ext cx="9143989" cy="4915076"/>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5907023"/>
            <a:ext cx="7584948" cy="59436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3C3F5E1-8BEB-46F8-B0C6-3051342B5E98}" type="slidenum">
              <a:rPr lang="en-US" smtClean="0"/>
              <a:t>‹#›</a:t>
            </a:fld>
            <a:endParaRPr lang="en-US"/>
          </a:p>
        </p:txBody>
      </p:sp>
    </p:spTree>
    <p:extLst>
      <p:ext uri="{BB962C8B-B14F-4D97-AF65-F5344CB8AC3E}">
        <p14:creationId xmlns:p14="http://schemas.microsoft.com/office/powerpoint/2010/main" val="3683220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9144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707530"/>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207008"/>
            <a:ext cx="7543800" cy="4662086"/>
          </a:xfrm>
          <a:prstGeom prst="rect">
            <a:avLst/>
          </a:prstGeom>
        </p:spPr>
        <p:txBody>
          <a:bodyPr vert="horz" lIns="0" tIns="45720" rIns="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endParaRPr lang="en-US" dirty="0"/>
          </a:p>
        </p:txBody>
      </p:sp>
      <p:sp>
        <p:nvSpPr>
          <p:cNvPr id="4" name="Date Placeholder 3"/>
          <p:cNvSpPr>
            <a:spLocks noGrp="1"/>
          </p:cNvSpPr>
          <p:nvPr>
            <p:ph type="dt" sz="half" idx="2"/>
          </p:nvPr>
        </p:nvSpPr>
        <p:spPr>
          <a:xfrm>
            <a:off x="822963" y="6459790"/>
            <a:ext cx="1854203" cy="365125"/>
          </a:xfrm>
          <a:prstGeom prst="rect">
            <a:avLst/>
          </a:prstGeom>
        </p:spPr>
        <p:txBody>
          <a:bodyPr vert="horz" lIns="91440" tIns="45720" rIns="91440" bIns="45720" rtlCol="0" anchor="ctr"/>
          <a:lstStyle>
            <a:lvl1pPr algn="l">
              <a:defRPr sz="1600">
                <a:solidFill>
                  <a:schemeClr val="tx1"/>
                </a:solidFill>
              </a:defRPr>
            </a:lvl1pPr>
          </a:lstStyle>
          <a:p>
            <a:endParaRPr lang="en-US" dirty="0"/>
          </a:p>
        </p:txBody>
      </p:sp>
      <p:sp>
        <p:nvSpPr>
          <p:cNvPr id="5" name="Footer Placeholder 4"/>
          <p:cNvSpPr>
            <a:spLocks noGrp="1"/>
          </p:cNvSpPr>
          <p:nvPr>
            <p:ph type="ftr" sz="quarter" idx="3"/>
          </p:nvPr>
        </p:nvSpPr>
        <p:spPr>
          <a:xfrm>
            <a:off x="2764640" y="6459790"/>
            <a:ext cx="3617103" cy="365125"/>
          </a:xfrm>
          <a:prstGeom prst="rect">
            <a:avLst/>
          </a:prstGeom>
        </p:spPr>
        <p:txBody>
          <a:bodyPr vert="horz" lIns="91440" tIns="45720" rIns="91440" bIns="45720" rtlCol="0" anchor="ctr"/>
          <a:lstStyle>
            <a:lvl1pPr algn="ctr">
              <a:defRPr sz="1600" cap="all" baseline="0">
                <a:solidFill>
                  <a:schemeClr val="tx1"/>
                </a:solidFill>
              </a:defRPr>
            </a:lvl1pPr>
          </a:lstStyle>
          <a:p>
            <a:endParaRPr lang="en-US" dirty="0"/>
          </a:p>
        </p:txBody>
      </p:sp>
      <p:sp>
        <p:nvSpPr>
          <p:cNvPr id="6" name="Slide Number Placeholder 5"/>
          <p:cNvSpPr>
            <a:spLocks noGrp="1"/>
          </p:cNvSpPr>
          <p:nvPr>
            <p:ph type="sldNum" sz="quarter" idx="4"/>
          </p:nvPr>
        </p:nvSpPr>
        <p:spPr>
          <a:xfrm>
            <a:off x="7425346" y="6459790"/>
            <a:ext cx="984019" cy="365125"/>
          </a:xfrm>
          <a:prstGeom prst="rect">
            <a:avLst/>
          </a:prstGeom>
        </p:spPr>
        <p:txBody>
          <a:bodyPr vert="horz" lIns="91440" tIns="45720" rIns="91440" bIns="45720" rtlCol="0" anchor="ctr"/>
          <a:lstStyle>
            <a:lvl1pPr algn="r">
              <a:defRPr sz="1600">
                <a:solidFill>
                  <a:schemeClr val="tx1"/>
                </a:solidFill>
              </a:defRPr>
            </a:lvl1pPr>
          </a:lstStyle>
          <a:p>
            <a:fld id="{03C3F5E1-8BEB-46F8-B0C6-3051342B5E98}" type="slidenum">
              <a:rPr lang="en-US" smtClean="0"/>
              <a:pPr/>
              <a:t>‹#›</a:t>
            </a:fld>
            <a:endParaRPr lang="en-US" dirty="0"/>
          </a:p>
        </p:txBody>
      </p:sp>
      <p:cxnSp>
        <p:nvCxnSpPr>
          <p:cNvPr id="10" name="Straight Connector 9"/>
          <p:cNvCxnSpPr/>
          <p:nvPr/>
        </p:nvCxnSpPr>
        <p:spPr>
          <a:xfrm>
            <a:off x="773229" y="994133"/>
            <a:ext cx="7680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8213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685800" rtl="0" eaLnBrk="1" latinLnBrk="0" hangingPunct="1">
        <a:lnSpc>
          <a:spcPct val="85000"/>
        </a:lnSpc>
        <a:spcBef>
          <a:spcPct val="0"/>
        </a:spcBef>
        <a:buNone/>
        <a:defRPr sz="2800" kern="1200" spc="-38" baseline="0">
          <a:solidFill>
            <a:schemeClr val="tx1">
              <a:lumMod val="75000"/>
              <a:lumOff val="25000"/>
            </a:schemeClr>
          </a:solidFill>
          <a:latin typeface="+mj-lt"/>
          <a:ea typeface="+mj-ea"/>
          <a:cs typeface="+mj-cs"/>
        </a:defRPr>
      </a:lvl1pPr>
    </p:titleStyle>
    <p:bodyStyle>
      <a:lvl1pPr marL="91440" indent="-68580" algn="l" defTabSz="685800" rtl="0" eaLnBrk="1" latinLnBrk="0" hangingPunct="1">
        <a:lnSpc>
          <a:spcPct val="110000"/>
        </a:lnSpc>
        <a:spcBef>
          <a:spcPts val="900"/>
        </a:spcBef>
        <a:spcAft>
          <a:spcPts val="15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2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ED8AF5-B6A3-CF4F-BDC1-74E18C038B64}"/>
              </a:ext>
            </a:extLst>
          </p:cNvPr>
          <p:cNvSpPr>
            <a:spLocks noGrp="1"/>
          </p:cNvSpPr>
          <p:nvPr>
            <p:ph type="ctrTitle"/>
          </p:nvPr>
        </p:nvSpPr>
        <p:spPr/>
        <p:txBody>
          <a:bodyPr>
            <a:normAutofit/>
          </a:bodyPr>
          <a:lstStyle/>
          <a:p>
            <a:pPr algn="r"/>
            <a:r>
              <a:rPr kumimoji="1" lang="zh-CN" altLang="en-US" sz="4000" dirty="0">
                <a:latin typeface="Microsoft YaHei" panose="020B0503020204020204" pitchFamily="34" charset="-122"/>
                <a:ea typeface="Microsoft YaHei" panose="020B0503020204020204" pitchFamily="34" charset="-122"/>
              </a:rPr>
              <a:t>第</a:t>
            </a:r>
            <a:r>
              <a:rPr kumimoji="1" lang="en-US" altLang="zh-CN" sz="4000" dirty="0">
                <a:latin typeface="Microsoft YaHei" panose="020B0503020204020204" pitchFamily="34" charset="-122"/>
                <a:ea typeface="Microsoft YaHei" panose="020B0503020204020204" pitchFamily="34" charset="-122"/>
              </a:rPr>
              <a:t>24</a:t>
            </a:r>
            <a:r>
              <a:rPr kumimoji="1" lang="zh-CN" altLang="en-US" sz="4000" dirty="0">
                <a:latin typeface="Microsoft YaHei" panose="020B0503020204020204" pitchFamily="34" charset="-122"/>
                <a:ea typeface="Microsoft YaHei" panose="020B0503020204020204" pitchFamily="34" charset="-122"/>
              </a:rPr>
              <a:t>届</a:t>
            </a:r>
            <a:r>
              <a:rPr kumimoji="1" lang="en-US" altLang="zh-CN" sz="4000" dirty="0">
                <a:latin typeface="Microsoft YaHei" panose="020B0503020204020204" pitchFamily="34" charset="-122"/>
                <a:ea typeface="Microsoft YaHei" panose="020B0503020204020204" pitchFamily="34" charset="-122"/>
              </a:rPr>
              <a:t>CUBA</a:t>
            </a:r>
            <a:r>
              <a:rPr kumimoji="1" lang="zh-CN" altLang="en-US" sz="4000" dirty="0">
                <a:latin typeface="Microsoft YaHei" panose="020B0503020204020204" pitchFamily="34" charset="-122"/>
                <a:ea typeface="Microsoft YaHei" panose="020B0503020204020204" pitchFamily="34" charset="-122"/>
              </a:rPr>
              <a:t>阵地进攻战术分析</a:t>
            </a:r>
            <a:br>
              <a:rPr kumimoji="1" lang="en-US" altLang="zh-CN" sz="4000" dirty="0">
                <a:latin typeface="Microsoft YaHei" panose="020B0503020204020204" pitchFamily="34" charset="-122"/>
                <a:ea typeface="Microsoft YaHei" panose="020B0503020204020204" pitchFamily="34" charset="-122"/>
              </a:rPr>
            </a:br>
            <a:r>
              <a:rPr kumimoji="1" lang="en-US" altLang="zh-CN" sz="4000" dirty="0">
                <a:latin typeface="Microsoft YaHei" panose="020B0503020204020204" pitchFamily="34" charset="-122"/>
                <a:ea typeface="Microsoft YaHei" panose="020B0503020204020204" pitchFamily="34" charset="-122"/>
              </a:rPr>
              <a:t>——</a:t>
            </a:r>
            <a:r>
              <a:rPr kumimoji="1" lang="zh-CN" altLang="en-US" sz="4000" dirty="0">
                <a:latin typeface="Microsoft YaHei" panose="020B0503020204020204" pitchFamily="34" charset="-122"/>
                <a:ea typeface="Microsoft YaHei" panose="020B0503020204020204" pitchFamily="34" charset="-122"/>
              </a:rPr>
              <a:t>以北大男篮为例</a:t>
            </a:r>
          </a:p>
        </p:txBody>
      </p:sp>
      <p:sp>
        <p:nvSpPr>
          <p:cNvPr id="3" name="副标题 2">
            <a:extLst>
              <a:ext uri="{FF2B5EF4-FFF2-40B4-BE49-F238E27FC236}">
                <a16:creationId xmlns:a16="http://schemas.microsoft.com/office/drawing/2014/main" id="{E29FECEE-C166-0241-B376-3B4358DF8B63}"/>
              </a:ext>
            </a:extLst>
          </p:cNvPr>
          <p:cNvSpPr>
            <a:spLocks noGrp="1"/>
          </p:cNvSpPr>
          <p:nvPr>
            <p:ph type="subTitle" idx="1"/>
          </p:nvPr>
        </p:nvSpPr>
        <p:spPr/>
        <p:txBody>
          <a:bodyPr/>
          <a:lstStyle/>
          <a:p>
            <a:pPr algn="r"/>
            <a:r>
              <a:rPr kumimoji="1" lang="zh-CN" altLang="en-US" dirty="0">
                <a:latin typeface="Microsoft YaHei" panose="020B0503020204020204" pitchFamily="34" charset="-122"/>
                <a:ea typeface="Microsoft YaHei" panose="020B0503020204020204" pitchFamily="34" charset="-122"/>
              </a:rPr>
              <a:t>汇报人：马振宇</a:t>
            </a:r>
          </a:p>
        </p:txBody>
      </p:sp>
      <p:pic>
        <p:nvPicPr>
          <p:cNvPr id="6" name="图片 5">
            <a:extLst>
              <a:ext uri="{FF2B5EF4-FFF2-40B4-BE49-F238E27FC236}">
                <a16:creationId xmlns:a16="http://schemas.microsoft.com/office/drawing/2014/main" id="{7D0E0D0B-2BD0-7B44-8902-3351D9EB77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6984" y="0"/>
            <a:ext cx="2844800" cy="2857500"/>
          </a:xfrm>
          <a:prstGeom prst="rect">
            <a:avLst/>
          </a:prstGeom>
        </p:spPr>
      </p:pic>
      <p:pic>
        <p:nvPicPr>
          <p:cNvPr id="8" name="图片 7">
            <a:extLst>
              <a:ext uri="{FF2B5EF4-FFF2-40B4-BE49-F238E27FC236}">
                <a16:creationId xmlns:a16="http://schemas.microsoft.com/office/drawing/2014/main" id="{64483DA2-D272-6644-9ADC-5FFD117782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3072" y="431800"/>
            <a:ext cx="2844800" cy="2229338"/>
          </a:xfrm>
          <a:prstGeom prst="rect">
            <a:avLst/>
          </a:prstGeom>
        </p:spPr>
      </p:pic>
    </p:spTree>
    <p:extLst>
      <p:ext uri="{BB962C8B-B14F-4D97-AF65-F5344CB8AC3E}">
        <p14:creationId xmlns:p14="http://schemas.microsoft.com/office/powerpoint/2010/main" val="1996744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C14FE6-9DBD-C745-8C40-BFDC6EE4E311}"/>
              </a:ext>
            </a:extLst>
          </p:cNvPr>
          <p:cNvSpPr>
            <a:spLocks noGrp="1"/>
          </p:cNvSpPr>
          <p:nvPr>
            <p:ph type="title"/>
          </p:nvPr>
        </p:nvSpPr>
        <p:spPr/>
        <p:txBody>
          <a:bodyPr/>
          <a:lstStyle/>
          <a:p>
            <a:r>
              <a:rPr kumimoji="1" lang="en-US" altLang="zh-CN" dirty="0"/>
              <a:t>3.</a:t>
            </a:r>
            <a:r>
              <a:rPr kumimoji="1" lang="zh-CN" altLang="en-US" dirty="0"/>
              <a:t>研究对象与研究方法</a:t>
            </a:r>
          </a:p>
        </p:txBody>
      </p:sp>
      <p:sp>
        <p:nvSpPr>
          <p:cNvPr id="3" name="内容占位符 2">
            <a:extLst>
              <a:ext uri="{FF2B5EF4-FFF2-40B4-BE49-F238E27FC236}">
                <a16:creationId xmlns:a16="http://schemas.microsoft.com/office/drawing/2014/main" id="{CC4A93B6-8709-3846-8FF3-D3048CB48543}"/>
              </a:ext>
            </a:extLst>
          </p:cNvPr>
          <p:cNvSpPr>
            <a:spLocks noGrp="1"/>
          </p:cNvSpPr>
          <p:nvPr>
            <p:ph idx="1"/>
          </p:nvPr>
        </p:nvSpPr>
        <p:spPr/>
        <p:txBody>
          <a:bodyPr>
            <a:normAutofit fontScale="62500" lnSpcReduction="20000"/>
          </a:bodyPr>
          <a:lstStyle/>
          <a:p>
            <a:r>
              <a:rPr kumimoji="1" lang="zh-CN" altLang="en-US" dirty="0"/>
              <a:t>研究方法</a:t>
            </a:r>
            <a:endParaRPr kumimoji="1" lang="en-US" altLang="zh-CN" dirty="0"/>
          </a:p>
          <a:p>
            <a:r>
              <a:rPr lang="zh-CN" altLang="zh-CN" b="1" dirty="0">
                <a:latin typeface="Microsoft YaHei" panose="020B0503020204020204" pitchFamily="34" charset="-122"/>
                <a:ea typeface="Microsoft YaHei" panose="020B0503020204020204" pitchFamily="34" charset="-122"/>
              </a:rPr>
              <a:t>文献资料法</a:t>
            </a:r>
            <a:r>
              <a:rPr lang="zh-CN" altLang="zh-CN" dirty="0">
                <a:latin typeface="Microsoft YaHei" panose="020B0503020204020204" pitchFamily="34" charset="-122"/>
                <a:ea typeface="Microsoft YaHei" panose="020B0503020204020204" pitchFamily="34" charset="-122"/>
              </a:rPr>
              <a:t>：根据本论文的研究内容，通过中国知网、学校图书馆和</a:t>
            </a:r>
            <a:r>
              <a:rPr lang="en-US" altLang="zh-CN" dirty="0">
                <a:latin typeface="Microsoft YaHei" panose="020B0503020204020204" pitchFamily="34" charset="-122"/>
                <a:ea typeface="Microsoft YaHei" panose="020B0503020204020204" pitchFamily="34" charset="-122"/>
              </a:rPr>
              <a:t>CUBA</a:t>
            </a:r>
            <a:r>
              <a:rPr lang="zh-CN" altLang="zh-CN" dirty="0">
                <a:latin typeface="Microsoft YaHei" panose="020B0503020204020204" pitchFamily="34" charset="-122"/>
                <a:ea typeface="Microsoft YaHei" panose="020B0503020204020204" pitchFamily="34" charset="-122"/>
              </a:rPr>
              <a:t>官网及相关网站，以篮球进攻战术、篮球阵地进攻战术等为检索词，检索大量的关于阵地进攻战术的资料、书籍、文章和相关网页，并对这些文献进行下载归类、整理比较，初步了解目前学者们的一个研究状态，为本研究提供了一定的理论参考依据。</a:t>
            </a:r>
            <a:endParaRPr lang="en-US" altLang="zh-CN" dirty="0">
              <a:latin typeface="Microsoft YaHei" panose="020B0503020204020204" pitchFamily="34" charset="-122"/>
              <a:ea typeface="Microsoft YaHei" panose="020B0503020204020204" pitchFamily="34" charset="-122"/>
            </a:endParaRPr>
          </a:p>
          <a:p>
            <a:r>
              <a:rPr lang="zh-CN" altLang="zh-CN" b="1" dirty="0">
                <a:latin typeface="Microsoft YaHei" panose="020B0503020204020204" pitchFamily="34" charset="-122"/>
                <a:ea typeface="Microsoft YaHei" panose="020B0503020204020204" pitchFamily="34" charset="-122"/>
              </a:rPr>
              <a:t>录像观察法</a:t>
            </a:r>
            <a:r>
              <a:rPr lang="zh-CN" altLang="zh-CN" dirty="0">
                <a:latin typeface="Microsoft YaHei" panose="020B0503020204020204" pitchFamily="34" charset="-122"/>
                <a:ea typeface="Microsoft YaHei" panose="020B0503020204020204" pitchFamily="34" charset="-122"/>
              </a:rPr>
              <a:t>：对历届</a:t>
            </a:r>
            <a:r>
              <a:rPr lang="en-US" altLang="zh-CN" dirty="0">
                <a:latin typeface="Microsoft YaHei" panose="020B0503020204020204" pitchFamily="34" charset="-122"/>
                <a:ea typeface="Microsoft YaHei" panose="020B0503020204020204" pitchFamily="34" charset="-122"/>
              </a:rPr>
              <a:t>CUBA</a:t>
            </a:r>
            <a:r>
              <a:rPr lang="zh-CN" altLang="zh-CN" dirty="0">
                <a:latin typeface="Microsoft YaHei" panose="020B0503020204020204" pitchFamily="34" charset="-122"/>
                <a:ea typeface="Microsoft YaHei" panose="020B0503020204020204" pitchFamily="34" charset="-122"/>
              </a:rPr>
              <a:t>的比赛视频进行统计观察，通过视频软件，对需要的全部录像进行回放、剪辑、和慢放等，力求获得科学的比赛原始数据，数据分析结果作为定性分析的论据。</a:t>
            </a:r>
            <a:r>
              <a:rPr lang="zh-CN" altLang="en-US" dirty="0">
                <a:latin typeface="Microsoft YaHei" panose="020B0503020204020204" pitchFamily="34" charset="-122"/>
                <a:ea typeface="Microsoft YaHei" panose="020B0503020204020204" pitchFamily="34" charset="-122"/>
              </a:rPr>
              <a:t>（</a:t>
            </a:r>
            <a:r>
              <a:rPr lang="en-US" altLang="zh-CN" dirty="0">
                <a:latin typeface="Microsoft YaHei" panose="020B0503020204020204" pitchFamily="34" charset="-122"/>
                <a:ea typeface="Microsoft YaHei" panose="020B0503020204020204" pitchFamily="34" charset="-122"/>
              </a:rPr>
              <a:t>Simi Scout</a:t>
            </a:r>
            <a:r>
              <a:rPr lang="zh-CN" altLang="zh-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a:t>
            </a:r>
            <a:r>
              <a:rPr lang="en-US" altLang="zh-CN" dirty="0" err="1">
                <a:latin typeface="Microsoft YaHei" panose="020B0503020204020204" pitchFamily="34" charset="-122"/>
                <a:ea typeface="Microsoft YaHei" panose="020B0503020204020204" pitchFamily="34" charset="-122"/>
              </a:rPr>
              <a:t>LongoMatch</a:t>
            </a:r>
            <a:r>
              <a:rPr lang="zh-CN" altLang="en-US" dirty="0">
                <a:latin typeface="Microsoft YaHei" panose="020B0503020204020204" pitchFamily="34" charset="-122"/>
                <a:ea typeface="Microsoft YaHei" panose="020B0503020204020204" pitchFamily="34" charset="-122"/>
              </a:rPr>
              <a:t>等）</a:t>
            </a:r>
            <a:endParaRPr lang="en-US" altLang="zh-CN" dirty="0">
              <a:latin typeface="Microsoft YaHei" panose="020B0503020204020204" pitchFamily="34" charset="-122"/>
              <a:ea typeface="Microsoft YaHei" panose="020B0503020204020204" pitchFamily="34" charset="-122"/>
            </a:endParaRPr>
          </a:p>
          <a:p>
            <a:r>
              <a:rPr lang="zh-CN" altLang="zh-CN" b="1" dirty="0">
                <a:latin typeface="Microsoft YaHei" panose="020B0503020204020204" pitchFamily="34" charset="-122"/>
                <a:ea typeface="Microsoft YaHei" panose="020B0503020204020204" pitchFamily="34" charset="-122"/>
              </a:rPr>
              <a:t>对比分析法</a:t>
            </a:r>
            <a:r>
              <a:rPr lang="zh-CN" altLang="en-US"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将</a:t>
            </a:r>
            <a:r>
              <a:rPr lang="en-US" altLang="zh-CN" dirty="0">
                <a:latin typeface="Microsoft YaHei" panose="020B0503020204020204" pitchFamily="34" charset="-122"/>
                <a:ea typeface="Microsoft YaHei" panose="020B0503020204020204" pitchFamily="34" charset="-122"/>
              </a:rPr>
              <a:t>CUBA</a:t>
            </a:r>
            <a:r>
              <a:rPr lang="zh-CN" altLang="zh-CN" dirty="0">
                <a:latin typeface="Microsoft YaHei" panose="020B0503020204020204" pitchFamily="34" charset="-122"/>
                <a:ea typeface="Microsoft YaHei" panose="020B0503020204020204" pitchFamily="34" charset="-122"/>
              </a:rPr>
              <a:t>中北大男篮的比赛相关数据统计起来，通过表格、图表等形式进行对照参考，作出全面、细致地比较分析，归纳总结出其在阵地进攻战术打法中的各自特点，结合对比分析北大男篮阵地进攻战术的优劣，并提出意见和建议。</a:t>
            </a:r>
          </a:p>
          <a:p>
            <a:pPr latinLnBrk="1"/>
            <a:r>
              <a:rPr lang="zh-CN" altLang="zh-CN" b="1" dirty="0">
                <a:latin typeface="Microsoft YaHei" panose="020B0503020204020204" pitchFamily="34" charset="-122"/>
                <a:ea typeface="Microsoft YaHei" panose="020B0503020204020204" pitchFamily="34" charset="-122"/>
              </a:rPr>
              <a:t>专家访谈法</a:t>
            </a:r>
            <a:r>
              <a:rPr lang="zh-CN" altLang="zh-CN" dirty="0">
                <a:latin typeface="Microsoft YaHei" panose="020B0503020204020204" pitchFamily="34" charset="-122"/>
                <a:ea typeface="Microsoft YaHei" panose="020B0503020204020204" pitchFamily="34" charset="-122"/>
              </a:rPr>
              <a:t>：就如何针对阵地进攻战术这一研究对象展开研究访谈提纲，通过面谈与电话对篮球领域方向的教授进行关于阵地进攻战术问题的咨询，听取了他们的宝贵意见，为本</a:t>
            </a:r>
            <a:r>
              <a:rPr lang="zh-CN" altLang="en-US" dirty="0">
                <a:latin typeface="Microsoft YaHei" panose="020B0503020204020204" pitchFamily="34" charset="-122"/>
                <a:ea typeface="Microsoft YaHei" panose="020B0503020204020204" pitchFamily="34" charset="-122"/>
              </a:rPr>
              <a:t>次研究</a:t>
            </a:r>
            <a:r>
              <a:rPr lang="zh-CN" altLang="zh-CN" dirty="0">
                <a:latin typeface="Microsoft YaHei" panose="020B0503020204020204" pitchFamily="34" charset="-122"/>
                <a:ea typeface="Microsoft YaHei" panose="020B0503020204020204" pitchFamily="34" charset="-122"/>
              </a:rPr>
              <a:t>提供有力支撑。</a:t>
            </a:r>
          </a:p>
          <a:p>
            <a:r>
              <a:rPr lang="en-US" altLang="zh-CN" dirty="0">
                <a:latin typeface="Microsoft YaHei" panose="020B0503020204020204" pitchFamily="34" charset="-122"/>
                <a:ea typeface="Microsoft YaHei" panose="020B0503020204020204" pitchFamily="34" charset="-122"/>
              </a:rPr>
              <a:t> </a:t>
            </a:r>
            <a:r>
              <a:rPr lang="zh-CN" altLang="zh-CN" b="1" dirty="0">
                <a:latin typeface="Microsoft YaHei" panose="020B0503020204020204" pitchFamily="34" charset="-122"/>
                <a:ea typeface="Microsoft YaHei" panose="020B0503020204020204" pitchFamily="34" charset="-122"/>
              </a:rPr>
              <a:t>逻辑分析法</a:t>
            </a:r>
            <a:r>
              <a:rPr lang="zh-CN" altLang="en-US" b="1" dirty="0">
                <a:latin typeface="Microsoft YaHei" panose="020B0503020204020204" pitchFamily="34" charset="-122"/>
                <a:ea typeface="Microsoft YaHei" panose="020B0503020204020204" pitchFamily="34" charset="-122"/>
              </a:rPr>
              <a:t>：</a:t>
            </a:r>
            <a:r>
              <a:rPr lang="zh-CN" altLang="zh-CN" dirty="0">
                <a:latin typeface="Microsoft YaHei" panose="020B0503020204020204" pitchFamily="34" charset="-122"/>
                <a:ea typeface="Microsoft YaHei" panose="020B0503020204020204" pitchFamily="34" charset="-122"/>
              </a:rPr>
              <a:t>将录像观察法和梳理统计法中，北京大学</a:t>
            </a:r>
            <a:r>
              <a:rPr lang="en-US" altLang="zh-CN" dirty="0">
                <a:latin typeface="Microsoft YaHei" panose="020B0503020204020204" pitchFamily="34" charset="-122"/>
                <a:ea typeface="Microsoft YaHei" panose="020B0503020204020204" pitchFamily="34" charset="-122"/>
              </a:rPr>
              <a:t>CUBA</a:t>
            </a:r>
            <a:r>
              <a:rPr lang="zh-CN" altLang="zh-CN" dirty="0">
                <a:latin typeface="Microsoft YaHei" panose="020B0503020204020204" pitchFamily="34" charset="-122"/>
                <a:ea typeface="Microsoft YaHei" panose="020B0503020204020204" pitchFamily="34" charset="-122"/>
              </a:rPr>
              <a:t>中掩护配合战术相关数据进行推导、论证，得出确实、准确的理论成果。</a:t>
            </a:r>
          </a:p>
          <a:p>
            <a:endParaRPr lang="zh-CN" altLang="zh-CN" dirty="0"/>
          </a:p>
          <a:p>
            <a:endParaRPr lang="zh-CN" altLang="zh-CN" dirty="0"/>
          </a:p>
          <a:p>
            <a:endParaRPr lang="zh-CN" altLang="zh-CN" sz="1000" dirty="0"/>
          </a:p>
          <a:p>
            <a:endParaRPr kumimoji="1" lang="zh-CN" altLang="en-US" dirty="0"/>
          </a:p>
        </p:txBody>
      </p:sp>
      <p:sp>
        <p:nvSpPr>
          <p:cNvPr id="4" name="日期占位符 3">
            <a:extLst>
              <a:ext uri="{FF2B5EF4-FFF2-40B4-BE49-F238E27FC236}">
                <a16:creationId xmlns:a16="http://schemas.microsoft.com/office/drawing/2014/main" id="{E072B03F-09D5-5D42-B18C-30820BB2C11D}"/>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2226077D-ACAE-E147-8440-3B34A3B7C2DC}"/>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BCC3A84C-167B-3A43-A80F-F333A511AAD9}"/>
              </a:ext>
            </a:extLst>
          </p:cNvPr>
          <p:cNvSpPr>
            <a:spLocks noGrp="1"/>
          </p:cNvSpPr>
          <p:nvPr>
            <p:ph type="sldNum" sz="quarter" idx="12"/>
          </p:nvPr>
        </p:nvSpPr>
        <p:spPr/>
        <p:txBody>
          <a:bodyPr/>
          <a:lstStyle/>
          <a:p>
            <a:fld id="{03C3F5E1-8BEB-46F8-B0C6-3051342B5E98}" type="slidenum">
              <a:rPr lang="en-US" smtClean="0"/>
              <a:pPr/>
              <a:t>10</a:t>
            </a:fld>
            <a:endParaRPr lang="en-US" dirty="0"/>
          </a:p>
        </p:txBody>
      </p:sp>
    </p:spTree>
    <p:extLst>
      <p:ext uri="{BB962C8B-B14F-4D97-AF65-F5344CB8AC3E}">
        <p14:creationId xmlns:p14="http://schemas.microsoft.com/office/powerpoint/2010/main" val="3162608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04A444-F041-C140-A2F5-D4A15E96E480}"/>
              </a:ext>
            </a:extLst>
          </p:cNvPr>
          <p:cNvSpPr>
            <a:spLocks noGrp="1"/>
          </p:cNvSpPr>
          <p:nvPr>
            <p:ph type="title"/>
          </p:nvPr>
        </p:nvSpPr>
        <p:spPr/>
        <p:txBody>
          <a:bodyPr/>
          <a:lstStyle/>
          <a:p>
            <a:r>
              <a:rPr kumimoji="1" lang="en-US" altLang="zh-CN" dirty="0"/>
              <a:t>3.</a:t>
            </a:r>
            <a:r>
              <a:rPr kumimoji="1" lang="zh-CN" altLang="en-US" dirty="0"/>
              <a:t>研究对象与研究方法</a:t>
            </a:r>
          </a:p>
        </p:txBody>
      </p:sp>
      <p:sp>
        <p:nvSpPr>
          <p:cNvPr id="3" name="内容占位符 2">
            <a:extLst>
              <a:ext uri="{FF2B5EF4-FFF2-40B4-BE49-F238E27FC236}">
                <a16:creationId xmlns:a16="http://schemas.microsoft.com/office/drawing/2014/main" id="{78DA7D4C-B4A3-364F-AC96-431FB8C805CE}"/>
              </a:ext>
            </a:extLst>
          </p:cNvPr>
          <p:cNvSpPr>
            <a:spLocks noGrp="1"/>
          </p:cNvSpPr>
          <p:nvPr>
            <p:ph idx="1"/>
          </p:nvPr>
        </p:nvSpPr>
        <p:spPr/>
        <p:txBody>
          <a:bodyPr/>
          <a:lstStyle/>
          <a:p>
            <a:r>
              <a:rPr lang="en-US" altLang="zh-CN" dirty="0">
                <a:latin typeface="Microsoft YaHei" panose="020B0503020204020204" pitchFamily="34" charset="-122"/>
                <a:ea typeface="Microsoft YaHei" panose="020B0503020204020204" pitchFamily="34" charset="-122"/>
              </a:rPr>
              <a:t>Simi Scout</a:t>
            </a:r>
            <a:r>
              <a:rPr lang="zh-CN" altLang="zh-CN" dirty="0">
                <a:latin typeface="Microsoft YaHei" panose="020B0503020204020204" pitchFamily="34" charset="-122"/>
                <a:ea typeface="Microsoft YaHei" panose="020B0503020204020204" pitchFamily="34" charset="-122"/>
              </a:rPr>
              <a:t> </a:t>
            </a:r>
            <a:r>
              <a:rPr lang="zh-CN" altLang="en-US" dirty="0">
                <a:latin typeface="Microsoft YaHei" panose="020B0503020204020204" pitchFamily="34" charset="-122"/>
                <a:ea typeface="Microsoft YaHei" panose="020B0503020204020204" pitchFamily="34" charset="-122"/>
              </a:rPr>
              <a:t>视频软件、</a:t>
            </a:r>
            <a:r>
              <a:rPr lang="en-US" altLang="zh-CN" dirty="0" err="1">
                <a:latin typeface="Microsoft YaHei" panose="020B0503020204020204" pitchFamily="34" charset="-122"/>
                <a:ea typeface="Microsoft YaHei" panose="020B0503020204020204" pitchFamily="34" charset="-122"/>
              </a:rPr>
              <a:t>LongoMatch</a:t>
            </a:r>
            <a:r>
              <a:rPr lang="zh-CN" altLang="en-US" dirty="0">
                <a:latin typeface="Microsoft YaHei" panose="020B0503020204020204" pitchFamily="34" charset="-122"/>
                <a:ea typeface="Microsoft YaHei" panose="020B0503020204020204" pitchFamily="34" charset="-122"/>
              </a:rPr>
              <a:t>运动视频分析</a:t>
            </a:r>
            <a:endParaRPr lang="en-US" altLang="zh-CN" dirty="0">
              <a:latin typeface="Microsoft YaHei" panose="020B0503020204020204" pitchFamily="34" charset="-122"/>
              <a:ea typeface="Microsoft YaHei" panose="020B0503020204020204" pitchFamily="34" charset="-122"/>
            </a:endParaRPr>
          </a:p>
          <a:p>
            <a:endParaRPr kumimoji="1" lang="zh-CN" altLang="en-US" dirty="0"/>
          </a:p>
        </p:txBody>
      </p:sp>
      <p:sp>
        <p:nvSpPr>
          <p:cNvPr id="4" name="日期占位符 3">
            <a:extLst>
              <a:ext uri="{FF2B5EF4-FFF2-40B4-BE49-F238E27FC236}">
                <a16:creationId xmlns:a16="http://schemas.microsoft.com/office/drawing/2014/main" id="{2FFB54F0-26F4-BE4B-948D-7352D8755A55}"/>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496C19E6-BDF1-4946-8BDC-1677551CC58F}"/>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74F80BB6-10CA-F34D-A40B-CFCE8B3E6F10}"/>
              </a:ext>
            </a:extLst>
          </p:cNvPr>
          <p:cNvSpPr>
            <a:spLocks noGrp="1"/>
          </p:cNvSpPr>
          <p:nvPr>
            <p:ph type="sldNum" sz="quarter" idx="12"/>
          </p:nvPr>
        </p:nvSpPr>
        <p:spPr/>
        <p:txBody>
          <a:bodyPr/>
          <a:lstStyle/>
          <a:p>
            <a:fld id="{03C3F5E1-8BEB-46F8-B0C6-3051342B5E98}" type="slidenum">
              <a:rPr lang="en-US" smtClean="0"/>
              <a:pPr/>
              <a:t>11</a:t>
            </a:fld>
            <a:endParaRPr lang="en-US" dirty="0"/>
          </a:p>
        </p:txBody>
      </p:sp>
      <p:pic>
        <p:nvPicPr>
          <p:cNvPr id="7" name="图片 6">
            <a:extLst>
              <a:ext uri="{FF2B5EF4-FFF2-40B4-BE49-F238E27FC236}">
                <a16:creationId xmlns:a16="http://schemas.microsoft.com/office/drawing/2014/main" id="{695611C2-B234-7049-BFD0-5758EB2D96B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2960" y="2376243"/>
            <a:ext cx="3749040" cy="2949575"/>
          </a:xfrm>
          <a:prstGeom prst="rect">
            <a:avLst/>
          </a:prstGeom>
          <a:noFill/>
          <a:ln>
            <a:noFill/>
          </a:ln>
        </p:spPr>
      </p:pic>
      <p:pic>
        <p:nvPicPr>
          <p:cNvPr id="9" name="图片 8">
            <a:extLst>
              <a:ext uri="{FF2B5EF4-FFF2-40B4-BE49-F238E27FC236}">
                <a16:creationId xmlns:a16="http://schemas.microsoft.com/office/drawing/2014/main" id="{3CF3EAA4-6136-4149-A6C2-98AC78F5D4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60325" y="2376243"/>
            <a:ext cx="3749040" cy="2949574"/>
          </a:xfrm>
          <a:prstGeom prst="rect">
            <a:avLst/>
          </a:prstGeom>
        </p:spPr>
      </p:pic>
    </p:spTree>
    <p:extLst>
      <p:ext uri="{BB962C8B-B14F-4D97-AF65-F5344CB8AC3E}">
        <p14:creationId xmlns:p14="http://schemas.microsoft.com/office/powerpoint/2010/main" val="33714810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77BF07-5EDA-0641-8E6B-5D942D82DF87}"/>
              </a:ext>
            </a:extLst>
          </p:cNvPr>
          <p:cNvSpPr>
            <a:spLocks noGrp="1"/>
          </p:cNvSpPr>
          <p:nvPr>
            <p:ph type="title"/>
          </p:nvPr>
        </p:nvSpPr>
        <p:spPr/>
        <p:txBody>
          <a:bodyPr>
            <a:normAutofit/>
          </a:bodyPr>
          <a:lstStyle/>
          <a:p>
            <a:r>
              <a:rPr kumimoji="1" lang="en-US" altLang="zh-CN" dirty="0">
                <a:latin typeface="Microsoft YaHei" panose="020B0503020204020204" pitchFamily="34" charset="-122"/>
                <a:ea typeface="Microsoft YaHei" panose="020B0503020204020204" pitchFamily="34" charset="-122"/>
              </a:rPr>
              <a:t>4.</a:t>
            </a:r>
            <a:r>
              <a:rPr kumimoji="1" lang="zh-CN" altLang="en-US" dirty="0">
                <a:latin typeface="Microsoft YaHei" panose="020B0503020204020204" pitchFamily="34" charset="-122"/>
                <a:ea typeface="Microsoft YaHei" panose="020B0503020204020204" pitchFamily="34" charset="-122"/>
              </a:rPr>
              <a:t>研究结果假设与分析</a:t>
            </a:r>
            <a:endParaRPr kumimoji="1" lang="zh-CN" altLang="en-US" dirty="0"/>
          </a:p>
        </p:txBody>
      </p:sp>
      <p:graphicFrame>
        <p:nvGraphicFramePr>
          <p:cNvPr id="7" name="内容占位符 6">
            <a:extLst>
              <a:ext uri="{FF2B5EF4-FFF2-40B4-BE49-F238E27FC236}">
                <a16:creationId xmlns:a16="http://schemas.microsoft.com/office/drawing/2014/main" id="{DC7B9CA5-B1DA-B046-8F89-CE5F90C5E6AF}"/>
              </a:ext>
            </a:extLst>
          </p:cNvPr>
          <p:cNvGraphicFramePr>
            <a:graphicFrameLocks noGrp="1"/>
          </p:cNvGraphicFramePr>
          <p:nvPr>
            <p:ph idx="1"/>
            <p:extLst>
              <p:ext uri="{D42A27DB-BD31-4B8C-83A1-F6EECF244321}">
                <p14:modId xmlns:p14="http://schemas.microsoft.com/office/powerpoint/2010/main" val="1866380078"/>
              </p:ext>
            </p:extLst>
          </p:nvPr>
        </p:nvGraphicFramePr>
        <p:xfrm>
          <a:off x="347780" y="3872787"/>
          <a:ext cx="8018984" cy="1990786"/>
        </p:xfrm>
        <a:graphic>
          <a:graphicData uri="http://schemas.openxmlformats.org/drawingml/2006/table">
            <a:tbl>
              <a:tblPr>
                <a:tableStyleId>{5C22544A-7EE6-4342-B048-85BDC9FD1C3A}</a:tableStyleId>
              </a:tblPr>
              <a:tblGrid>
                <a:gridCol w="1031929">
                  <a:extLst>
                    <a:ext uri="{9D8B030D-6E8A-4147-A177-3AD203B41FA5}">
                      <a16:colId xmlns:a16="http://schemas.microsoft.com/office/drawing/2014/main" val="3096673033"/>
                    </a:ext>
                  </a:extLst>
                </a:gridCol>
                <a:gridCol w="697846">
                  <a:extLst>
                    <a:ext uri="{9D8B030D-6E8A-4147-A177-3AD203B41FA5}">
                      <a16:colId xmlns:a16="http://schemas.microsoft.com/office/drawing/2014/main" val="3831280834"/>
                    </a:ext>
                  </a:extLst>
                </a:gridCol>
                <a:gridCol w="698801">
                  <a:extLst>
                    <a:ext uri="{9D8B030D-6E8A-4147-A177-3AD203B41FA5}">
                      <a16:colId xmlns:a16="http://schemas.microsoft.com/office/drawing/2014/main" val="613597627"/>
                    </a:ext>
                  </a:extLst>
                </a:gridCol>
                <a:gridCol w="698801">
                  <a:extLst>
                    <a:ext uri="{9D8B030D-6E8A-4147-A177-3AD203B41FA5}">
                      <a16:colId xmlns:a16="http://schemas.microsoft.com/office/drawing/2014/main" val="2130877850"/>
                    </a:ext>
                  </a:extLst>
                </a:gridCol>
                <a:gridCol w="698801">
                  <a:extLst>
                    <a:ext uri="{9D8B030D-6E8A-4147-A177-3AD203B41FA5}">
                      <a16:colId xmlns:a16="http://schemas.microsoft.com/office/drawing/2014/main" val="166446468"/>
                    </a:ext>
                  </a:extLst>
                </a:gridCol>
                <a:gridCol w="698801">
                  <a:extLst>
                    <a:ext uri="{9D8B030D-6E8A-4147-A177-3AD203B41FA5}">
                      <a16:colId xmlns:a16="http://schemas.microsoft.com/office/drawing/2014/main" val="2449651059"/>
                    </a:ext>
                  </a:extLst>
                </a:gridCol>
                <a:gridCol w="698801">
                  <a:extLst>
                    <a:ext uri="{9D8B030D-6E8A-4147-A177-3AD203B41FA5}">
                      <a16:colId xmlns:a16="http://schemas.microsoft.com/office/drawing/2014/main" val="3073464078"/>
                    </a:ext>
                  </a:extLst>
                </a:gridCol>
                <a:gridCol w="698801">
                  <a:extLst>
                    <a:ext uri="{9D8B030D-6E8A-4147-A177-3AD203B41FA5}">
                      <a16:colId xmlns:a16="http://schemas.microsoft.com/office/drawing/2014/main" val="3966365263"/>
                    </a:ext>
                  </a:extLst>
                </a:gridCol>
                <a:gridCol w="698801">
                  <a:extLst>
                    <a:ext uri="{9D8B030D-6E8A-4147-A177-3AD203B41FA5}">
                      <a16:colId xmlns:a16="http://schemas.microsoft.com/office/drawing/2014/main" val="43773104"/>
                    </a:ext>
                  </a:extLst>
                </a:gridCol>
                <a:gridCol w="698801">
                  <a:extLst>
                    <a:ext uri="{9D8B030D-6E8A-4147-A177-3AD203B41FA5}">
                      <a16:colId xmlns:a16="http://schemas.microsoft.com/office/drawing/2014/main" val="773062537"/>
                    </a:ext>
                  </a:extLst>
                </a:gridCol>
                <a:gridCol w="698801">
                  <a:extLst>
                    <a:ext uri="{9D8B030D-6E8A-4147-A177-3AD203B41FA5}">
                      <a16:colId xmlns:a16="http://schemas.microsoft.com/office/drawing/2014/main" val="4109452114"/>
                    </a:ext>
                  </a:extLst>
                </a:gridCol>
              </a:tblGrid>
              <a:tr h="379406">
                <a:tc>
                  <a:txBody>
                    <a:bodyPr/>
                    <a:lstStyle/>
                    <a:p>
                      <a:pPr algn="ctr">
                        <a:lnSpc>
                          <a:spcPct val="150000"/>
                        </a:lnSpc>
                      </a:pPr>
                      <a:r>
                        <a:rPr lang="en-US" sz="1200" kern="0">
                          <a:effectLst/>
                        </a:rPr>
                        <a:t> </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gridSpan="2">
                  <a:txBody>
                    <a:bodyPr/>
                    <a:lstStyle/>
                    <a:p>
                      <a:pPr algn="ctr">
                        <a:lnSpc>
                          <a:spcPct val="150000"/>
                        </a:lnSpc>
                      </a:pPr>
                      <a:r>
                        <a:rPr lang="zh-CN" sz="1200" kern="0">
                          <a:effectLst/>
                        </a:rPr>
                        <a:t>直接得分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hMerge="1">
                  <a:txBody>
                    <a:bodyPr/>
                    <a:lstStyle/>
                    <a:p>
                      <a:endParaRPr lang="zh-CN" altLang="en-US"/>
                    </a:p>
                  </a:txBody>
                  <a:tcPr/>
                </a:tc>
                <a:tc gridSpan="2">
                  <a:txBody>
                    <a:bodyPr/>
                    <a:lstStyle/>
                    <a:p>
                      <a:pPr algn="ctr">
                        <a:lnSpc>
                          <a:spcPct val="150000"/>
                        </a:lnSpc>
                      </a:pPr>
                      <a:r>
                        <a:rPr lang="zh-CN" sz="1200" kern="0">
                          <a:effectLst/>
                        </a:rPr>
                        <a:t>制造犯规</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hMerge="1">
                  <a:txBody>
                    <a:bodyPr/>
                    <a:lstStyle/>
                    <a:p>
                      <a:endParaRPr lang="zh-CN" altLang="en-US"/>
                    </a:p>
                  </a:txBody>
                  <a:tcPr/>
                </a:tc>
                <a:tc gridSpan="2">
                  <a:txBody>
                    <a:bodyPr/>
                    <a:lstStyle/>
                    <a:p>
                      <a:pPr algn="ctr">
                        <a:lnSpc>
                          <a:spcPct val="150000"/>
                        </a:lnSpc>
                      </a:pPr>
                      <a:r>
                        <a:rPr lang="zh-CN" sz="1200" kern="0" dirty="0">
                          <a:effectLst/>
                        </a:rPr>
                        <a:t>间接利益</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hMerge="1">
                  <a:txBody>
                    <a:bodyPr/>
                    <a:lstStyle/>
                    <a:p>
                      <a:endParaRPr lang="zh-CN" altLang="en-US"/>
                    </a:p>
                  </a:txBody>
                  <a:tcPr/>
                </a:tc>
                <a:tc gridSpan="2">
                  <a:txBody>
                    <a:bodyPr/>
                    <a:lstStyle/>
                    <a:p>
                      <a:pPr algn="ctr">
                        <a:lnSpc>
                          <a:spcPct val="150000"/>
                        </a:lnSpc>
                      </a:pPr>
                      <a:r>
                        <a:rPr lang="zh-CN" sz="1200" kern="0">
                          <a:effectLst/>
                        </a:rPr>
                        <a:t>制造机会</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hMerge="1">
                  <a:txBody>
                    <a:bodyPr/>
                    <a:lstStyle/>
                    <a:p>
                      <a:endParaRPr lang="zh-CN" altLang="en-US"/>
                    </a:p>
                  </a:txBody>
                  <a:tcPr/>
                </a:tc>
                <a:tc gridSpan="2">
                  <a:txBody>
                    <a:bodyPr/>
                    <a:lstStyle/>
                    <a:p>
                      <a:pPr algn="ctr">
                        <a:lnSpc>
                          <a:spcPct val="150000"/>
                        </a:lnSpc>
                      </a:pPr>
                      <a:r>
                        <a:rPr lang="zh-CN" sz="1200" kern="0">
                          <a:effectLst/>
                        </a:rPr>
                        <a:t>无效掩护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hMerge="1">
                  <a:txBody>
                    <a:bodyPr/>
                    <a:lstStyle/>
                    <a:p>
                      <a:endParaRPr lang="zh-CN" altLang="en-US"/>
                    </a:p>
                  </a:txBody>
                  <a:tcPr/>
                </a:tc>
                <a:extLst>
                  <a:ext uri="{0D108BD9-81ED-4DB2-BD59-A6C34878D82A}">
                    <a16:rowId xmlns:a16="http://schemas.microsoft.com/office/drawing/2014/main" val="1955206667"/>
                  </a:ext>
                </a:extLst>
              </a:tr>
              <a:tr h="535053">
                <a:tc>
                  <a:txBody>
                    <a:bodyPr/>
                    <a:lstStyle/>
                    <a:p>
                      <a:pPr algn="ctr">
                        <a:lnSpc>
                          <a:spcPct val="150000"/>
                        </a:lnSpc>
                      </a:pPr>
                      <a:r>
                        <a:rPr lang="zh-CN" sz="1200" kern="0">
                          <a:effectLst/>
                        </a:rPr>
                        <a:t>得分方式</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次数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次数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次数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次数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次数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得分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144450041"/>
                  </a:ext>
                </a:extLst>
              </a:tr>
              <a:tr h="255364">
                <a:tc>
                  <a:txBody>
                    <a:bodyPr/>
                    <a:lstStyle/>
                    <a:p>
                      <a:pPr algn="ctr">
                        <a:lnSpc>
                          <a:spcPct val="150000"/>
                        </a:lnSpc>
                      </a:pPr>
                      <a:r>
                        <a:rPr lang="zh-CN" sz="1200" kern="0">
                          <a:effectLst/>
                        </a:rPr>
                        <a:t>上篮</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27</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1</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8</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39</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32</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8</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876727480"/>
                  </a:ext>
                </a:extLst>
              </a:tr>
              <a:tr h="255364">
                <a:tc>
                  <a:txBody>
                    <a:bodyPr/>
                    <a:lstStyle/>
                    <a:p>
                      <a:pPr algn="ctr">
                        <a:lnSpc>
                          <a:spcPct val="150000"/>
                        </a:lnSpc>
                      </a:pPr>
                      <a:r>
                        <a:rPr lang="zh-CN" sz="1200" kern="0">
                          <a:effectLst/>
                        </a:rPr>
                        <a:t>中投</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3</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02006343"/>
                  </a:ext>
                </a:extLst>
              </a:tr>
              <a:tr h="255364">
                <a:tc>
                  <a:txBody>
                    <a:bodyPr/>
                    <a:lstStyle/>
                    <a:p>
                      <a:pPr algn="ctr">
                        <a:lnSpc>
                          <a:spcPct val="150000"/>
                        </a:lnSpc>
                      </a:pPr>
                      <a:r>
                        <a:rPr lang="zh-CN" sz="1200" kern="0">
                          <a:effectLst/>
                        </a:rPr>
                        <a:t>三分</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30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5</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15</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8</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277646578"/>
                  </a:ext>
                </a:extLst>
              </a:tr>
              <a:tr h="310235">
                <a:tc>
                  <a:txBody>
                    <a:bodyPr/>
                    <a:lstStyle/>
                    <a:p>
                      <a:pPr algn="ctr">
                        <a:lnSpc>
                          <a:spcPct val="150000"/>
                        </a:lnSpc>
                      </a:pPr>
                      <a:r>
                        <a:rPr lang="zh-CN" sz="1200" kern="0">
                          <a:effectLst/>
                        </a:rPr>
                        <a:t>罚球</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22</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23</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0</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0</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028495184"/>
                  </a:ext>
                </a:extLst>
              </a:tr>
            </a:tbl>
          </a:graphicData>
        </a:graphic>
      </p:graphicFrame>
      <p:sp>
        <p:nvSpPr>
          <p:cNvPr id="4" name="日期占位符 3">
            <a:extLst>
              <a:ext uri="{FF2B5EF4-FFF2-40B4-BE49-F238E27FC236}">
                <a16:creationId xmlns:a16="http://schemas.microsoft.com/office/drawing/2014/main" id="{E6CC0E4C-901D-D342-BFFA-B81A1A614381}"/>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7C313904-C3BE-4340-8AE5-A5197A46D8A7}"/>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B6CC7338-9D86-D148-9A10-C4ECC7CAE008}"/>
              </a:ext>
            </a:extLst>
          </p:cNvPr>
          <p:cNvSpPr>
            <a:spLocks noGrp="1"/>
          </p:cNvSpPr>
          <p:nvPr>
            <p:ph type="sldNum" sz="quarter" idx="12"/>
          </p:nvPr>
        </p:nvSpPr>
        <p:spPr/>
        <p:txBody>
          <a:bodyPr/>
          <a:lstStyle/>
          <a:p>
            <a:fld id="{03C3F5E1-8BEB-46F8-B0C6-3051342B5E98}" type="slidenum">
              <a:rPr lang="en-US" smtClean="0"/>
              <a:pPr/>
              <a:t>12</a:t>
            </a:fld>
            <a:endParaRPr lang="en-US" dirty="0"/>
          </a:p>
        </p:txBody>
      </p:sp>
      <p:sp>
        <p:nvSpPr>
          <p:cNvPr id="8" name="Rectangle 1">
            <a:extLst>
              <a:ext uri="{FF2B5EF4-FFF2-40B4-BE49-F238E27FC236}">
                <a16:creationId xmlns:a16="http://schemas.microsoft.com/office/drawing/2014/main" id="{37BEA99A-D2B6-2644-8992-D5BADA283FCA}"/>
              </a:ext>
            </a:extLst>
          </p:cNvPr>
          <p:cNvSpPr>
            <a:spLocks noChangeArrowheads="1"/>
          </p:cNvSpPr>
          <p:nvPr/>
        </p:nvSpPr>
        <p:spPr bwMode="auto">
          <a:xfrm>
            <a:off x="2764641" y="3504390"/>
            <a:ext cx="2907610"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第</a:t>
            </a:r>
            <a:r>
              <a:rPr kumimoji="0" lang="zh-CN" altLang="zh-CN" sz="1200" b="0" i="0" u="none" strike="noStrike" cap="none" normalizeH="0" baseline="0" dirty="0">
                <a:ln>
                  <a:noFill/>
                </a:ln>
                <a:solidFill>
                  <a:schemeClr val="tx1"/>
                </a:solidFill>
                <a:effectLst/>
                <a:ea typeface="Times New Roman" panose="02020603050405020304" pitchFamily="18" charset="0"/>
              </a:rPr>
              <a:t>19-21</a:t>
            </a: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届</a:t>
            </a:r>
            <a:r>
              <a:rPr kumimoji="0" lang="zh-CN" altLang="zh-CN" sz="1200" b="0" i="0" u="none" strike="noStrike" cap="none" normalizeH="0" baseline="0" dirty="0">
                <a:ln>
                  <a:noFill/>
                </a:ln>
                <a:solidFill>
                  <a:schemeClr val="tx1"/>
                </a:solidFill>
                <a:effectLst/>
                <a:ea typeface="Times New Roman" panose="02020603050405020304" pitchFamily="18" charset="0"/>
              </a:rPr>
              <a:t>CUBA</a:t>
            </a: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中北大得分效果统计表</a:t>
            </a:r>
            <a:endParaRPr kumimoji="0" lang="zh-CN" altLang="zh-CN"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graphicFrame>
        <p:nvGraphicFramePr>
          <p:cNvPr id="11" name="表格 10">
            <a:extLst>
              <a:ext uri="{FF2B5EF4-FFF2-40B4-BE49-F238E27FC236}">
                <a16:creationId xmlns:a16="http://schemas.microsoft.com/office/drawing/2014/main" id="{6C9B0904-402B-434F-8FF6-FD51E6391668}"/>
              </a:ext>
            </a:extLst>
          </p:cNvPr>
          <p:cNvGraphicFramePr>
            <a:graphicFrameLocks noGrp="1"/>
          </p:cNvGraphicFramePr>
          <p:nvPr>
            <p:extLst>
              <p:ext uri="{D42A27DB-BD31-4B8C-83A1-F6EECF244321}">
                <p14:modId xmlns:p14="http://schemas.microsoft.com/office/powerpoint/2010/main" val="3025682474"/>
              </p:ext>
            </p:extLst>
          </p:nvPr>
        </p:nvGraphicFramePr>
        <p:xfrm>
          <a:off x="347777" y="1389109"/>
          <a:ext cx="8018985" cy="1887463"/>
        </p:xfrm>
        <a:graphic>
          <a:graphicData uri="http://schemas.openxmlformats.org/drawingml/2006/table">
            <a:tbl>
              <a:tblPr>
                <a:tableStyleId>{5C22544A-7EE6-4342-B048-85BDC9FD1C3A}</a:tableStyleId>
              </a:tblPr>
              <a:tblGrid>
                <a:gridCol w="830507">
                  <a:extLst>
                    <a:ext uri="{9D8B030D-6E8A-4147-A177-3AD203B41FA5}">
                      <a16:colId xmlns:a16="http://schemas.microsoft.com/office/drawing/2014/main" val="3200829139"/>
                    </a:ext>
                  </a:extLst>
                </a:gridCol>
                <a:gridCol w="1197920">
                  <a:extLst>
                    <a:ext uri="{9D8B030D-6E8A-4147-A177-3AD203B41FA5}">
                      <a16:colId xmlns:a16="http://schemas.microsoft.com/office/drawing/2014/main" val="3966216012"/>
                    </a:ext>
                  </a:extLst>
                </a:gridCol>
                <a:gridCol w="1197920">
                  <a:extLst>
                    <a:ext uri="{9D8B030D-6E8A-4147-A177-3AD203B41FA5}">
                      <a16:colId xmlns:a16="http://schemas.microsoft.com/office/drawing/2014/main" val="3542226529"/>
                    </a:ext>
                  </a:extLst>
                </a:gridCol>
                <a:gridCol w="1197920">
                  <a:extLst>
                    <a:ext uri="{9D8B030D-6E8A-4147-A177-3AD203B41FA5}">
                      <a16:colId xmlns:a16="http://schemas.microsoft.com/office/drawing/2014/main" val="3421116312"/>
                    </a:ext>
                  </a:extLst>
                </a:gridCol>
                <a:gridCol w="1197920">
                  <a:extLst>
                    <a:ext uri="{9D8B030D-6E8A-4147-A177-3AD203B41FA5}">
                      <a16:colId xmlns:a16="http://schemas.microsoft.com/office/drawing/2014/main" val="2482062456"/>
                    </a:ext>
                  </a:extLst>
                </a:gridCol>
                <a:gridCol w="1197920">
                  <a:extLst>
                    <a:ext uri="{9D8B030D-6E8A-4147-A177-3AD203B41FA5}">
                      <a16:colId xmlns:a16="http://schemas.microsoft.com/office/drawing/2014/main" val="1545416272"/>
                    </a:ext>
                  </a:extLst>
                </a:gridCol>
                <a:gridCol w="1198878">
                  <a:extLst>
                    <a:ext uri="{9D8B030D-6E8A-4147-A177-3AD203B41FA5}">
                      <a16:colId xmlns:a16="http://schemas.microsoft.com/office/drawing/2014/main" val="3627974269"/>
                    </a:ext>
                  </a:extLst>
                </a:gridCol>
              </a:tblGrid>
              <a:tr h="648819">
                <a:tc>
                  <a:txBody>
                    <a:bodyPr/>
                    <a:lstStyle/>
                    <a:p>
                      <a:pPr algn="ctr">
                        <a:lnSpc>
                          <a:spcPct val="150000"/>
                        </a:lnSpc>
                      </a:pPr>
                      <a:r>
                        <a:rPr lang="zh-CN" sz="1200" kern="0">
                          <a:effectLst/>
                        </a:rPr>
                        <a:t>人数</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北大无球掩护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对手无球掩护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北大有球掩护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对手有球掩护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北大</a:t>
                      </a:r>
                      <a:r>
                        <a:rPr lang="zh-CN" sz="1200" kern="100">
                          <a:effectLst/>
                        </a:rPr>
                        <a:t>有（无）球掩护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zh-CN" sz="1200" kern="0">
                          <a:effectLst/>
                        </a:rPr>
                        <a:t>对手</a:t>
                      </a:r>
                      <a:r>
                        <a:rPr lang="zh-CN" sz="1200" kern="100">
                          <a:effectLst/>
                        </a:rPr>
                        <a:t>有（无）球掩护</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107127016"/>
                  </a:ext>
                </a:extLst>
              </a:tr>
              <a:tr h="309661">
                <a:tc>
                  <a:txBody>
                    <a:bodyPr/>
                    <a:lstStyle/>
                    <a:p>
                      <a:pPr algn="ctr">
                        <a:lnSpc>
                          <a:spcPct val="150000"/>
                        </a:lnSpc>
                      </a:pPr>
                      <a:r>
                        <a:rPr lang="en-US" sz="1200" kern="0">
                          <a:effectLst/>
                        </a:rPr>
                        <a:t>2</a:t>
                      </a:r>
                      <a:r>
                        <a:rPr lang="zh-CN" sz="1200" kern="0">
                          <a:effectLst/>
                        </a:rPr>
                        <a:t>人</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9</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12</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49</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81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6985629"/>
                  </a:ext>
                </a:extLst>
              </a:tr>
              <a:tr h="309661">
                <a:tc>
                  <a:txBody>
                    <a:bodyPr/>
                    <a:lstStyle/>
                    <a:p>
                      <a:pPr algn="ctr">
                        <a:lnSpc>
                          <a:spcPct val="150000"/>
                        </a:lnSpc>
                      </a:pPr>
                      <a:r>
                        <a:rPr lang="en-US" sz="1200" kern="0">
                          <a:effectLst/>
                        </a:rPr>
                        <a:t>3</a:t>
                      </a:r>
                      <a:r>
                        <a:rPr lang="zh-CN" sz="1200" kern="0">
                          <a:effectLst/>
                        </a:rPr>
                        <a:t>人</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31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17</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6</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13</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19</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19</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656517733"/>
                  </a:ext>
                </a:extLst>
              </a:tr>
              <a:tr h="309661">
                <a:tc>
                  <a:txBody>
                    <a:bodyPr/>
                    <a:lstStyle/>
                    <a:p>
                      <a:pPr algn="ctr">
                        <a:lnSpc>
                          <a:spcPct val="150000"/>
                        </a:lnSpc>
                      </a:pPr>
                      <a:r>
                        <a:rPr lang="en-US" sz="1200" kern="0">
                          <a:effectLst/>
                        </a:rPr>
                        <a:t>4</a:t>
                      </a:r>
                      <a:r>
                        <a:rPr lang="zh-CN" sz="1200" kern="0">
                          <a:effectLst/>
                        </a:rPr>
                        <a:t>人</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21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6</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11</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421267378"/>
                  </a:ext>
                </a:extLst>
              </a:tr>
              <a:tr h="309661">
                <a:tc>
                  <a:txBody>
                    <a:bodyPr/>
                    <a:lstStyle/>
                    <a:p>
                      <a:pPr algn="ctr">
                        <a:lnSpc>
                          <a:spcPct val="150000"/>
                        </a:lnSpc>
                      </a:pPr>
                      <a:r>
                        <a:rPr lang="en-US" sz="1200" kern="0">
                          <a:effectLst/>
                        </a:rPr>
                        <a:t>5</a:t>
                      </a:r>
                      <a:r>
                        <a:rPr lang="zh-CN" sz="1200" kern="0">
                          <a:effectLst/>
                        </a:rPr>
                        <a:t>人</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16</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4</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0</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a:effectLst/>
                        </a:rPr>
                        <a:t>7</a:t>
                      </a:r>
                      <a:endParaRPr lang="zh-CN" sz="105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algn="ctr">
                        <a:lnSpc>
                          <a:spcPct val="150000"/>
                        </a:lnSpc>
                      </a:pPr>
                      <a:r>
                        <a:rPr lang="en-US" sz="1200" kern="0" dirty="0">
                          <a:effectLst/>
                        </a:rPr>
                        <a:t>7</a:t>
                      </a:r>
                      <a:endParaRPr lang="zh-CN" sz="105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931911415"/>
                  </a:ext>
                </a:extLst>
              </a:tr>
            </a:tbl>
          </a:graphicData>
        </a:graphic>
      </p:graphicFrame>
      <p:sp>
        <p:nvSpPr>
          <p:cNvPr id="12" name="Rectangle 2">
            <a:extLst>
              <a:ext uri="{FF2B5EF4-FFF2-40B4-BE49-F238E27FC236}">
                <a16:creationId xmlns:a16="http://schemas.microsoft.com/office/drawing/2014/main" id="{EA0B1EA0-7AF7-D940-AEA2-F09480F9A6D6}"/>
              </a:ext>
            </a:extLst>
          </p:cNvPr>
          <p:cNvSpPr>
            <a:spLocks noChangeArrowheads="1"/>
          </p:cNvSpPr>
          <p:nvPr/>
        </p:nvSpPr>
        <p:spPr bwMode="auto">
          <a:xfrm>
            <a:off x="1956047" y="1085900"/>
            <a:ext cx="4182235"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304800" algn="l" defTabSz="914400" rtl="0" eaLnBrk="0" fontAlgn="base" latinLnBrk="0" hangingPunct="0">
              <a:lnSpc>
                <a:spcPct val="100000"/>
              </a:lnSpc>
              <a:spcBef>
                <a:spcPct val="0"/>
              </a:spcBef>
              <a:spcAft>
                <a:spcPct val="0"/>
              </a:spcAft>
              <a:buClrTx/>
              <a:buSzTx/>
              <a:buFontTx/>
              <a:buNone/>
              <a:tabLst/>
            </a:pP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第</a:t>
            </a:r>
            <a:r>
              <a:rPr kumimoji="0" lang="zh-CN" altLang="zh-CN" sz="1200" b="0" i="0" u="none" strike="noStrike" cap="none" normalizeH="0" baseline="0" dirty="0">
                <a:ln>
                  <a:noFill/>
                </a:ln>
                <a:solidFill>
                  <a:schemeClr val="tx1"/>
                </a:solidFill>
                <a:effectLst/>
                <a:ea typeface="Times New Roman" panose="02020603050405020304" pitchFamily="18" charset="0"/>
              </a:rPr>
              <a:t>19-21</a:t>
            </a: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届</a:t>
            </a:r>
            <a:r>
              <a:rPr kumimoji="0" lang="zh-CN" altLang="zh-CN" sz="1200" b="0" i="0" u="none" strike="noStrike" cap="none" normalizeH="0" baseline="0" dirty="0">
                <a:ln>
                  <a:noFill/>
                </a:ln>
                <a:solidFill>
                  <a:schemeClr val="tx1"/>
                </a:solidFill>
                <a:effectLst/>
                <a:ea typeface="Times New Roman" panose="02020603050405020304" pitchFamily="18" charset="0"/>
              </a:rPr>
              <a:t>CUBA</a:t>
            </a:r>
            <a:r>
              <a:rPr kumimoji="0" lang="zh-CN" altLang="zh-CN" sz="1200" b="0" i="0" u="none" strike="noStrike" cap="none" normalizeH="0" baseline="0" dirty="0">
                <a:ln>
                  <a:noFill/>
                </a:ln>
                <a:solidFill>
                  <a:schemeClr val="tx1"/>
                </a:solidFill>
                <a:effectLst/>
                <a:latin typeface="Times New Roman" panose="02020603050405020304" pitchFamily="18" charset="0"/>
                <a:ea typeface="宋体" panose="02010600030101010101" pitchFamily="2" charset="-122"/>
              </a:rPr>
              <a:t>北大及竞争对手掩护人员组合特征表</a:t>
            </a:r>
            <a:endParaRPr kumimoji="0" lang="zh-CN" altLang="zh-CN" sz="800" b="0" i="0" u="none" strike="noStrike" cap="none" normalizeH="0" baseline="0" dirty="0">
              <a:ln>
                <a:noFill/>
              </a:ln>
              <a:solidFill>
                <a:schemeClr val="tx1"/>
              </a:solidFill>
              <a:effectLst/>
            </a:endParaRPr>
          </a:p>
          <a:p>
            <a:pPr marL="0" marR="0" lvl="0" indent="3048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2123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63D2FC-841B-BD48-8433-7FA1B05CFB5B}"/>
              </a:ext>
            </a:extLst>
          </p:cNvPr>
          <p:cNvSpPr>
            <a:spLocks noGrp="1"/>
          </p:cNvSpPr>
          <p:nvPr>
            <p:ph type="title"/>
          </p:nvPr>
        </p:nvSpPr>
        <p:spPr/>
        <p:txBody>
          <a:bodyPr/>
          <a:lstStyle/>
          <a:p>
            <a:r>
              <a:rPr kumimoji="1" lang="en-US" altLang="zh-CN" dirty="0">
                <a:latin typeface="Microsoft YaHei" panose="020B0503020204020204" pitchFamily="34" charset="-122"/>
                <a:ea typeface="Microsoft YaHei" panose="020B0503020204020204" pitchFamily="34" charset="-122"/>
              </a:rPr>
              <a:t>4.</a:t>
            </a:r>
            <a:r>
              <a:rPr kumimoji="1" lang="zh-CN" altLang="en-US" dirty="0">
                <a:latin typeface="Microsoft YaHei" panose="020B0503020204020204" pitchFamily="34" charset="-122"/>
                <a:ea typeface="Microsoft YaHei" panose="020B0503020204020204" pitchFamily="34" charset="-122"/>
              </a:rPr>
              <a:t>研究结果假设与分析</a:t>
            </a:r>
            <a:endParaRPr kumimoji="1" lang="zh-CN" altLang="en-US" dirty="0"/>
          </a:p>
        </p:txBody>
      </p:sp>
      <p:sp>
        <p:nvSpPr>
          <p:cNvPr id="3" name="内容占位符 2">
            <a:extLst>
              <a:ext uri="{FF2B5EF4-FFF2-40B4-BE49-F238E27FC236}">
                <a16:creationId xmlns:a16="http://schemas.microsoft.com/office/drawing/2014/main" id="{8A46AB9F-9E57-2440-942F-76EACD7683DC}"/>
              </a:ext>
            </a:extLst>
          </p:cNvPr>
          <p:cNvSpPr>
            <a:spLocks noGrp="1"/>
          </p:cNvSpPr>
          <p:nvPr>
            <p:ph idx="1"/>
          </p:nvPr>
        </p:nvSpPr>
        <p:spPr/>
        <p:txBody>
          <a:bodyPr>
            <a:normAutofit fontScale="70000" lnSpcReduction="20000"/>
          </a:bodyPr>
          <a:lstStyle/>
          <a:p>
            <a:r>
              <a:rPr lang="zh-CN" altLang="zh-CN" sz="2000" dirty="0">
                <a:latin typeface="Microsoft YaHei" panose="020B0503020204020204" pitchFamily="34" charset="-122"/>
                <a:ea typeface="Microsoft YaHei" panose="020B0503020204020204" pitchFamily="34" charset="-122"/>
              </a:rPr>
              <a:t>通过</a:t>
            </a:r>
            <a:r>
              <a:rPr lang="zh-CN" altLang="en-US" sz="2000" dirty="0">
                <a:latin typeface="Microsoft YaHei" panose="020B0503020204020204" pitchFamily="34" charset="-122"/>
                <a:ea typeface="Microsoft YaHei" panose="020B0503020204020204" pitchFamily="34" charset="-122"/>
              </a:rPr>
              <a:t>北大男篮</a:t>
            </a:r>
            <a:r>
              <a:rPr lang="en-US" altLang="zh-CN" sz="2000" dirty="0">
                <a:latin typeface="Microsoft YaHei" panose="020B0503020204020204" pitchFamily="34" charset="-122"/>
                <a:ea typeface="Microsoft YaHei" panose="020B0503020204020204" pitchFamily="34" charset="-122"/>
              </a:rPr>
              <a:t>CUBA</a:t>
            </a:r>
            <a:r>
              <a:rPr lang="zh-CN" altLang="zh-CN" sz="2000" dirty="0">
                <a:latin typeface="Microsoft YaHei" panose="020B0503020204020204" pitchFamily="34" charset="-122"/>
                <a:ea typeface="Microsoft YaHei" panose="020B0503020204020204" pitchFamily="34" charset="-122"/>
              </a:rPr>
              <a:t>中</a:t>
            </a:r>
            <a:r>
              <a:rPr lang="zh-CN" altLang="en-US" sz="2000" dirty="0">
                <a:latin typeface="Microsoft YaHei" panose="020B0503020204020204" pitchFamily="34" charset="-122"/>
                <a:ea typeface="Microsoft YaHei" panose="020B0503020204020204" pitchFamily="34" charset="-122"/>
              </a:rPr>
              <a:t>阵地进攻</a:t>
            </a:r>
            <a:r>
              <a:rPr lang="zh-CN" altLang="zh-CN" sz="2000" dirty="0">
                <a:latin typeface="Microsoft YaHei" panose="020B0503020204020204" pitchFamily="34" charset="-122"/>
                <a:ea typeface="Microsoft YaHei" panose="020B0503020204020204" pitchFamily="34" charset="-122"/>
              </a:rPr>
              <a:t>战术进行统计分析可以得出如下结论：</a:t>
            </a:r>
          </a:p>
          <a:p>
            <a:r>
              <a:rPr lang="en-US" altLang="zh-CN" sz="2000" dirty="0">
                <a:latin typeface="Microsoft YaHei" panose="020B0503020204020204" pitchFamily="34" charset="-122"/>
                <a:ea typeface="Microsoft YaHei" panose="020B0503020204020204" pitchFamily="34" charset="-122"/>
              </a:rPr>
              <a:t>1</a:t>
            </a:r>
            <a:r>
              <a:rPr lang="zh-CN" altLang="zh-CN" sz="2000" dirty="0">
                <a:latin typeface="Microsoft YaHei" panose="020B0503020204020204" pitchFamily="34" charset="-122"/>
                <a:ea typeface="Microsoft YaHei" panose="020B0503020204020204" pitchFamily="34" charset="-122"/>
              </a:rPr>
              <a:t>、近</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年北京大学</a:t>
            </a:r>
            <a:r>
              <a:rPr lang="zh-CN" altLang="en-US" sz="2000" dirty="0">
                <a:latin typeface="Microsoft YaHei" panose="020B0503020204020204" pitchFamily="34" charset="-122"/>
                <a:ea typeface="Microsoft YaHei" panose="020B0503020204020204" pitchFamily="34" charset="-122"/>
              </a:rPr>
              <a:t>阵地进攻</a:t>
            </a:r>
            <a:r>
              <a:rPr lang="zh-CN" altLang="zh-CN" sz="2000" dirty="0">
                <a:latin typeface="Microsoft YaHei" panose="020B0503020204020204" pitchFamily="34" charset="-122"/>
                <a:ea typeface="Microsoft YaHei" panose="020B0503020204020204" pitchFamily="34" charset="-122"/>
              </a:rPr>
              <a:t>战得分能力呈快速上升趋势，第</a:t>
            </a:r>
            <a:r>
              <a:rPr lang="en-US" altLang="zh-CN" sz="2000" dirty="0">
                <a:latin typeface="Microsoft YaHei" panose="020B0503020204020204" pitchFamily="34" charset="-122"/>
                <a:ea typeface="Microsoft YaHei" panose="020B0503020204020204" pitchFamily="34" charset="-122"/>
              </a:rPr>
              <a:t>19-21</a:t>
            </a:r>
            <a:r>
              <a:rPr lang="zh-CN" altLang="zh-CN" sz="2000" dirty="0">
                <a:latin typeface="Microsoft YaHei" panose="020B0503020204020204" pitchFamily="34" charset="-122"/>
                <a:ea typeface="Microsoft YaHei" panose="020B0503020204020204" pitchFamily="34" charset="-122"/>
              </a:rPr>
              <a:t>届相较于竞争对手，无球掩护得分能力较强，但第</a:t>
            </a:r>
            <a:r>
              <a:rPr lang="en-US" altLang="zh-CN" sz="2000" dirty="0">
                <a:latin typeface="Microsoft YaHei" panose="020B0503020204020204" pitchFamily="34" charset="-122"/>
                <a:ea typeface="Microsoft YaHei" panose="020B0503020204020204" pitchFamily="34" charset="-122"/>
              </a:rPr>
              <a:t>21</a:t>
            </a:r>
            <a:r>
              <a:rPr lang="zh-CN" altLang="zh-CN" sz="2000" dirty="0">
                <a:latin typeface="Microsoft YaHei" panose="020B0503020204020204" pitchFamily="34" charset="-122"/>
                <a:ea typeface="Microsoft YaHei" panose="020B0503020204020204" pitchFamily="34" charset="-122"/>
              </a:rPr>
              <a:t>届中，竞争对手无球掩护得分能力出现显著上升，而北大出现明显下滑。</a:t>
            </a:r>
          </a:p>
          <a:p>
            <a:r>
              <a:rPr lang="en-US" altLang="zh-CN" sz="2000" dirty="0">
                <a:latin typeface="Microsoft YaHei" panose="020B0503020204020204" pitchFamily="34" charset="-122"/>
                <a:ea typeface="Microsoft YaHei" panose="020B0503020204020204" pitchFamily="34" charset="-122"/>
              </a:rPr>
              <a:t>2</a:t>
            </a:r>
            <a:r>
              <a:rPr lang="zh-CN" altLang="zh-CN" sz="2000" dirty="0">
                <a:latin typeface="Microsoft YaHei" panose="020B0503020204020204" pitchFamily="34" charset="-122"/>
                <a:ea typeface="Microsoft YaHei" panose="020B0503020204020204" pitchFamily="34" charset="-122"/>
              </a:rPr>
              <a:t>、近</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年北大有球掩护频次相对较低，在掩护配合次数中占比相对较少，但总体呈现不断增长趋势，相较于竞争对手有球掩护频次及总掩护配合使用次数占比与竞争对手达到平均水平。</a:t>
            </a:r>
          </a:p>
          <a:p>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、北京大学在无球掩护和有（无）球掩护过程中主要队员配比通常是</a:t>
            </a:r>
            <a:r>
              <a:rPr lang="en-US" altLang="zh-CN" sz="2000" dirty="0">
                <a:latin typeface="Microsoft YaHei" panose="020B0503020204020204" pitchFamily="34" charset="-122"/>
                <a:ea typeface="Microsoft YaHei" panose="020B0503020204020204" pitchFamily="34" charset="-122"/>
              </a:rPr>
              <a:t>3-4</a:t>
            </a:r>
            <a:r>
              <a:rPr lang="zh-CN" altLang="zh-CN" sz="2000" dirty="0">
                <a:latin typeface="Microsoft YaHei" panose="020B0503020204020204" pitchFamily="34" charset="-122"/>
                <a:ea typeface="Microsoft YaHei" panose="020B0503020204020204" pitchFamily="34" charset="-122"/>
              </a:rPr>
              <a:t>个人为组合掩护配合，在有球掩护过程中，通常以</a:t>
            </a:r>
            <a:r>
              <a:rPr lang="en-US" altLang="zh-CN" sz="2000" dirty="0">
                <a:latin typeface="Microsoft YaHei" panose="020B0503020204020204" pitchFamily="34" charset="-122"/>
                <a:ea typeface="Microsoft YaHei" panose="020B0503020204020204" pitchFamily="34" charset="-122"/>
              </a:rPr>
              <a:t>2</a:t>
            </a:r>
            <a:r>
              <a:rPr lang="zh-CN" altLang="zh-CN" sz="2000" dirty="0">
                <a:latin typeface="Microsoft YaHei" panose="020B0503020204020204" pitchFamily="34" charset="-122"/>
                <a:ea typeface="Microsoft YaHei" panose="020B0503020204020204" pitchFamily="34" charset="-122"/>
              </a:rPr>
              <a:t>人组合进配比进行完成。掩护组合以中锋和得分后卫之间的掩护配合为主，其次则是前锋和得分后卫之间的掩护配合为主。在配合模式上，主要以内线为外线掩护以及外线为内线进行掩护，掩护成绩相对较为理想。但球队关键时期缺乏核心得分球员，因此导致北大</a:t>
            </a:r>
            <a:r>
              <a:rPr lang="en-US" altLang="zh-CN" sz="2000" dirty="0">
                <a:latin typeface="Microsoft YaHei" panose="020B0503020204020204" pitchFamily="34" charset="-122"/>
                <a:ea typeface="Microsoft YaHei" panose="020B0503020204020204" pitchFamily="34" charset="-122"/>
              </a:rPr>
              <a:t>CUBA</a:t>
            </a:r>
            <a:r>
              <a:rPr lang="zh-CN" altLang="zh-CN" sz="2000" dirty="0">
                <a:latin typeface="Microsoft YaHei" panose="020B0503020204020204" pitchFamily="34" charset="-122"/>
                <a:ea typeface="Microsoft YaHei" panose="020B0503020204020204" pitchFamily="34" charset="-122"/>
              </a:rPr>
              <a:t>赛事征程接连受阻。</a:t>
            </a:r>
          </a:p>
          <a:p>
            <a:r>
              <a:rPr lang="en-US" altLang="zh-CN" sz="2000" dirty="0">
                <a:latin typeface="Microsoft YaHei" panose="020B0503020204020204" pitchFamily="34" charset="-122"/>
                <a:ea typeface="Microsoft YaHei" panose="020B0503020204020204" pitchFamily="34" charset="-122"/>
              </a:rPr>
              <a:t>4</a:t>
            </a:r>
            <a:r>
              <a:rPr lang="zh-CN" altLang="zh-CN" sz="2000" dirty="0">
                <a:latin typeface="Microsoft YaHei" panose="020B0503020204020204" pitchFamily="34" charset="-122"/>
                <a:ea typeface="Microsoft YaHei" panose="020B0503020204020204" pitchFamily="34" charset="-122"/>
              </a:rPr>
              <a:t>、北大的掩护配合发生区域通常发生在第</a:t>
            </a:r>
            <a:r>
              <a:rPr lang="en-US" altLang="zh-CN" sz="2000" dirty="0">
                <a:latin typeface="Microsoft YaHei" panose="020B0503020204020204" pitchFamily="34" charset="-122"/>
                <a:ea typeface="Microsoft YaHei" panose="020B0503020204020204" pitchFamily="34" charset="-122"/>
              </a:rPr>
              <a:t>1</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区，其中有球掩护主要发生在</a:t>
            </a:r>
            <a:r>
              <a:rPr lang="en-US" altLang="zh-CN" sz="2000" dirty="0">
                <a:latin typeface="Microsoft YaHei" panose="020B0503020204020204" pitchFamily="34" charset="-122"/>
                <a:ea typeface="Microsoft YaHei" panose="020B0503020204020204" pitchFamily="34" charset="-122"/>
              </a:rPr>
              <a:t>1</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4</a:t>
            </a:r>
            <a:r>
              <a:rPr lang="zh-CN" altLang="zh-CN" sz="2000" dirty="0">
                <a:latin typeface="Microsoft YaHei" panose="020B0503020204020204" pitchFamily="34" charset="-122"/>
                <a:ea typeface="Microsoft YaHei" panose="020B0503020204020204" pitchFamily="34" charset="-122"/>
              </a:rPr>
              <a:t>区，无球掩护主要发生在第</a:t>
            </a:r>
            <a:r>
              <a:rPr lang="en-US" altLang="zh-CN" sz="2000" dirty="0">
                <a:latin typeface="Microsoft YaHei" panose="020B0503020204020204" pitchFamily="34" charset="-122"/>
                <a:ea typeface="Microsoft YaHei" panose="020B0503020204020204" pitchFamily="34" charset="-122"/>
              </a:rPr>
              <a:t>1</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6</a:t>
            </a:r>
            <a:r>
              <a:rPr lang="zh-CN" altLang="zh-CN" sz="2000" dirty="0">
                <a:latin typeface="Microsoft YaHei" panose="020B0503020204020204" pitchFamily="34" charset="-122"/>
                <a:ea typeface="Microsoft YaHei" panose="020B0503020204020204" pitchFamily="34" charset="-122"/>
              </a:rPr>
              <a:t>区，有（无）球掩护发生在第</a:t>
            </a:r>
            <a:r>
              <a:rPr lang="en-US" altLang="zh-CN" sz="2000" dirty="0">
                <a:latin typeface="Microsoft YaHei" panose="020B0503020204020204" pitchFamily="34" charset="-122"/>
                <a:ea typeface="Microsoft YaHei" panose="020B0503020204020204" pitchFamily="34" charset="-122"/>
              </a:rPr>
              <a:t>1</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2</a:t>
            </a:r>
            <a:r>
              <a:rPr lang="zh-CN" altLang="zh-CN" sz="2000" dirty="0">
                <a:latin typeface="Microsoft YaHei" panose="020B0503020204020204" pitchFamily="34" charset="-122"/>
                <a:ea typeface="Microsoft YaHei" panose="020B0503020204020204" pitchFamily="34" charset="-122"/>
              </a:rPr>
              <a:t>、</a:t>
            </a:r>
            <a:r>
              <a:rPr lang="en-US" altLang="zh-CN" sz="2000" dirty="0">
                <a:latin typeface="Microsoft YaHei" panose="020B0503020204020204" pitchFamily="34" charset="-122"/>
                <a:ea typeface="Microsoft YaHei" panose="020B0503020204020204" pitchFamily="34" charset="-122"/>
              </a:rPr>
              <a:t>3</a:t>
            </a:r>
            <a:r>
              <a:rPr lang="zh-CN" altLang="zh-CN" sz="2000" dirty="0">
                <a:latin typeface="Microsoft YaHei" panose="020B0503020204020204" pitchFamily="34" charset="-122"/>
                <a:ea typeface="Microsoft YaHei" panose="020B0503020204020204" pitchFamily="34" charset="-122"/>
              </a:rPr>
              <a:t>区，整体掩护配合区域具有较强的区域特性，主要掩护区域发生在中部偏左侧区域，因此极为容易受到竞争对手的精准防御。</a:t>
            </a:r>
          </a:p>
          <a:p>
            <a:r>
              <a:rPr lang="en-US" altLang="zh-CN" sz="2000" dirty="0">
                <a:latin typeface="Microsoft YaHei" panose="020B0503020204020204" pitchFamily="34" charset="-122"/>
                <a:ea typeface="Microsoft YaHei" panose="020B0503020204020204" pitchFamily="34" charset="-122"/>
              </a:rPr>
              <a:t>5</a:t>
            </a:r>
            <a:r>
              <a:rPr lang="zh-CN" altLang="zh-CN" sz="2000" dirty="0">
                <a:latin typeface="Microsoft YaHei" panose="020B0503020204020204" pitchFamily="34" charset="-122"/>
                <a:ea typeface="Microsoft YaHei" panose="020B0503020204020204" pitchFamily="34" charset="-122"/>
              </a:rPr>
              <a:t>、北大的掩护配合后进攻效果有待加强，根据统计结果除直接配合得分及罚球命中率较为稳定外，其余进攻得分率均不高，这也是未来北大需要不断补齐的短板。</a:t>
            </a:r>
          </a:p>
          <a:p>
            <a:endParaRPr kumimoji="1" lang="zh-CN" altLang="en-US" dirty="0"/>
          </a:p>
        </p:txBody>
      </p:sp>
      <p:sp>
        <p:nvSpPr>
          <p:cNvPr id="4" name="日期占位符 3">
            <a:extLst>
              <a:ext uri="{FF2B5EF4-FFF2-40B4-BE49-F238E27FC236}">
                <a16:creationId xmlns:a16="http://schemas.microsoft.com/office/drawing/2014/main" id="{57C64E33-45F1-334E-B742-C78F38F63063}"/>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1C0FDC4A-E360-1044-A41F-9610C1B40AF6}"/>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5F897DFE-1D4D-6D40-B1DE-44999746F74F}"/>
              </a:ext>
            </a:extLst>
          </p:cNvPr>
          <p:cNvSpPr>
            <a:spLocks noGrp="1"/>
          </p:cNvSpPr>
          <p:nvPr>
            <p:ph type="sldNum" sz="quarter" idx="12"/>
          </p:nvPr>
        </p:nvSpPr>
        <p:spPr/>
        <p:txBody>
          <a:bodyPr/>
          <a:lstStyle/>
          <a:p>
            <a:fld id="{03C3F5E1-8BEB-46F8-B0C6-3051342B5E98}" type="slidenum">
              <a:rPr lang="en-US" smtClean="0"/>
              <a:pPr/>
              <a:t>13</a:t>
            </a:fld>
            <a:endParaRPr lang="en-US" dirty="0"/>
          </a:p>
        </p:txBody>
      </p:sp>
    </p:spTree>
    <p:extLst>
      <p:ext uri="{BB962C8B-B14F-4D97-AF65-F5344CB8AC3E}">
        <p14:creationId xmlns:p14="http://schemas.microsoft.com/office/powerpoint/2010/main" val="25249199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B9B8EC-368C-1443-AD39-968EF3144D4E}"/>
              </a:ext>
            </a:extLst>
          </p:cNvPr>
          <p:cNvSpPr>
            <a:spLocks noGrp="1"/>
          </p:cNvSpPr>
          <p:nvPr>
            <p:ph type="title"/>
          </p:nvPr>
        </p:nvSpPr>
        <p:spPr/>
        <p:txBody>
          <a:bodyPr/>
          <a:lstStyle/>
          <a:p>
            <a:endParaRPr kumimoji="1" lang="zh-CN" altLang="en-US" dirty="0"/>
          </a:p>
        </p:txBody>
      </p:sp>
      <p:sp>
        <p:nvSpPr>
          <p:cNvPr id="4" name="日期占位符 3">
            <a:extLst>
              <a:ext uri="{FF2B5EF4-FFF2-40B4-BE49-F238E27FC236}">
                <a16:creationId xmlns:a16="http://schemas.microsoft.com/office/drawing/2014/main" id="{E690FDDB-FB4A-D248-B080-3242D9F8C91F}"/>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A6F85018-32CF-884B-8CB0-5FAEF9E6EF7F}"/>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D59A3200-2FDC-C047-9CBD-E7A4F7C59315}"/>
              </a:ext>
            </a:extLst>
          </p:cNvPr>
          <p:cNvSpPr>
            <a:spLocks noGrp="1"/>
          </p:cNvSpPr>
          <p:nvPr>
            <p:ph type="sldNum" sz="quarter" idx="12"/>
          </p:nvPr>
        </p:nvSpPr>
        <p:spPr/>
        <p:txBody>
          <a:bodyPr/>
          <a:lstStyle/>
          <a:p>
            <a:fld id="{03C3F5E1-8BEB-46F8-B0C6-3051342B5E98}" type="slidenum">
              <a:rPr lang="en-US" smtClean="0"/>
              <a:pPr/>
              <a:t>14</a:t>
            </a:fld>
            <a:endParaRPr lang="en-US" dirty="0"/>
          </a:p>
        </p:txBody>
      </p:sp>
      <p:sp>
        <p:nvSpPr>
          <p:cNvPr id="7" name="内容占位符 2">
            <a:extLst>
              <a:ext uri="{FF2B5EF4-FFF2-40B4-BE49-F238E27FC236}">
                <a16:creationId xmlns:a16="http://schemas.microsoft.com/office/drawing/2014/main" id="{0C81C272-5840-2848-BF0D-557E9924F4F9}"/>
              </a:ext>
            </a:extLst>
          </p:cNvPr>
          <p:cNvSpPr txBox="1">
            <a:spLocks/>
          </p:cNvSpPr>
          <p:nvPr/>
        </p:nvSpPr>
        <p:spPr>
          <a:xfrm>
            <a:off x="1011869" y="1601318"/>
            <a:ext cx="7543800" cy="4662086"/>
          </a:xfrm>
          <a:prstGeom prst="rect">
            <a:avLst/>
          </a:prstGeom>
        </p:spPr>
        <p:txBody>
          <a:bodyPr vert="horz" lIns="0" tIns="45720" rIns="0" bIns="45720" rtlCol="0">
            <a:normAutofit/>
          </a:bodyPr>
          <a:lstStyle>
            <a:lvl1pPr marL="502920" indent="-457200" algn="l" defTabSz="685800" rtl="0" eaLnBrk="1" latinLnBrk="0" hangingPunct="1">
              <a:lnSpc>
                <a:spcPct val="110000"/>
              </a:lnSpc>
              <a:spcBef>
                <a:spcPts val="900"/>
              </a:spcBef>
              <a:spcAft>
                <a:spcPts val="150"/>
              </a:spcAft>
              <a:buClr>
                <a:schemeClr val="accent1"/>
              </a:buClr>
              <a:buSzPct val="100000"/>
              <a:buFont typeface="Wingdings" panose="05000000000000000000" pitchFamily="2" charset="2"/>
              <a:buChar char="l"/>
              <a:defRPr sz="2400" kern="1200">
                <a:solidFill>
                  <a:schemeClr val="tx1">
                    <a:lumMod val="75000"/>
                    <a:lumOff val="25000"/>
                  </a:schemeClr>
                </a:solidFill>
                <a:latin typeface="+mn-lt"/>
                <a:ea typeface="+mn-ea"/>
                <a:cs typeface="+mn-cs"/>
              </a:defRPr>
            </a:lvl1pPr>
            <a:lvl2pPr marL="868680" indent="-365760" algn="l" defTabSz="685800" rtl="0" eaLnBrk="1" latinLnBrk="0" hangingPunct="1">
              <a:lnSpc>
                <a:spcPct val="110000"/>
              </a:lnSpc>
              <a:spcBef>
                <a:spcPts val="150"/>
              </a:spcBef>
              <a:spcAft>
                <a:spcPts val="300"/>
              </a:spcAft>
              <a:buClr>
                <a:schemeClr val="accent1"/>
              </a:buClr>
              <a:buFont typeface="Wingdings" panose="05000000000000000000" pitchFamily="2" charset="2"/>
              <a:buChar char="n"/>
              <a:defRPr sz="200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60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a:lstStyle>
          <a:p>
            <a:pPr marL="45720" indent="0">
              <a:buFont typeface="Wingdings" panose="05000000000000000000" pitchFamily="2" charset="2"/>
              <a:buNone/>
            </a:pPr>
            <a:r>
              <a:rPr lang="zh-CN" altLang="en-US" sz="4000" dirty="0">
                <a:latin typeface="Microsoft YaHei" panose="020B0503020204020204" pitchFamily="34" charset="-122"/>
                <a:ea typeface="Microsoft YaHei" panose="020B0503020204020204" pitchFamily="34" charset="-122"/>
              </a:rPr>
              <a:t>革命尚未成功，同志仍须努力</a:t>
            </a:r>
            <a:endParaRPr kumimoji="1" lang="zh-CN" altLang="en-US" sz="4000" dirty="0">
              <a:latin typeface="Microsoft YaHei" panose="020B0503020204020204" pitchFamily="34" charset="-122"/>
              <a:ea typeface="Microsoft YaHei" panose="020B0503020204020204" pitchFamily="34" charset="-122"/>
            </a:endParaRPr>
          </a:p>
        </p:txBody>
      </p:sp>
      <p:sp>
        <p:nvSpPr>
          <p:cNvPr id="8" name="文本框 7">
            <a:extLst>
              <a:ext uri="{FF2B5EF4-FFF2-40B4-BE49-F238E27FC236}">
                <a16:creationId xmlns:a16="http://schemas.microsoft.com/office/drawing/2014/main" id="{E31F8F3B-D928-6848-93D5-72615A7D817F}"/>
              </a:ext>
            </a:extLst>
          </p:cNvPr>
          <p:cNvSpPr txBox="1"/>
          <p:nvPr/>
        </p:nvSpPr>
        <p:spPr>
          <a:xfrm>
            <a:off x="5796527" y="4671907"/>
            <a:ext cx="1170432" cy="584775"/>
          </a:xfrm>
          <a:prstGeom prst="rect">
            <a:avLst/>
          </a:prstGeom>
          <a:noFill/>
        </p:spPr>
        <p:txBody>
          <a:bodyPr wrap="square" rtlCol="0">
            <a:spAutoFit/>
          </a:bodyPr>
          <a:lstStyle/>
          <a:p>
            <a:r>
              <a:rPr kumimoji="1" lang="zh-CN" altLang="en-US" sz="3200" dirty="0"/>
              <a:t>加油！</a:t>
            </a:r>
          </a:p>
        </p:txBody>
      </p:sp>
      <p:pic>
        <p:nvPicPr>
          <p:cNvPr id="10" name="图片 9">
            <a:extLst>
              <a:ext uri="{FF2B5EF4-FFF2-40B4-BE49-F238E27FC236}">
                <a16:creationId xmlns:a16="http://schemas.microsoft.com/office/drawing/2014/main" id="{2D4D8683-2B74-6041-BDD9-D0FD66371D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666" y="2524678"/>
            <a:ext cx="3617103" cy="3617103"/>
          </a:xfrm>
          <a:prstGeom prst="rect">
            <a:avLst/>
          </a:prstGeom>
        </p:spPr>
      </p:pic>
    </p:spTree>
    <p:extLst>
      <p:ext uri="{BB962C8B-B14F-4D97-AF65-F5344CB8AC3E}">
        <p14:creationId xmlns:p14="http://schemas.microsoft.com/office/powerpoint/2010/main" val="991176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1B07CD-3D09-D045-83AE-92BB46201518}"/>
              </a:ext>
            </a:extLst>
          </p:cNvPr>
          <p:cNvSpPr>
            <a:spLocks noGrp="1"/>
          </p:cNvSpPr>
          <p:nvPr>
            <p:ph type="title"/>
          </p:nvPr>
        </p:nvSpPr>
        <p:spPr/>
        <p:txBody>
          <a:bodyPr/>
          <a:lstStyle/>
          <a:p>
            <a:endParaRPr kumimoji="1" lang="zh-CN" altLang="en-US" dirty="0"/>
          </a:p>
        </p:txBody>
      </p:sp>
      <p:sp>
        <p:nvSpPr>
          <p:cNvPr id="3" name="内容占位符 2">
            <a:extLst>
              <a:ext uri="{FF2B5EF4-FFF2-40B4-BE49-F238E27FC236}">
                <a16:creationId xmlns:a16="http://schemas.microsoft.com/office/drawing/2014/main" id="{2217E989-86BB-214C-BB8E-FE957E9AC54C}"/>
              </a:ext>
            </a:extLst>
          </p:cNvPr>
          <p:cNvSpPr>
            <a:spLocks noGrp="1"/>
          </p:cNvSpPr>
          <p:nvPr>
            <p:ph idx="1"/>
          </p:nvPr>
        </p:nvSpPr>
        <p:spPr/>
        <p:txBody>
          <a:bodyPr/>
          <a:lstStyle/>
          <a:p>
            <a:r>
              <a:rPr kumimoji="1" lang="en-US" altLang="zh-CN" dirty="0">
                <a:latin typeface="Microsoft YaHei" panose="020B0503020204020204" pitchFamily="34" charset="-122"/>
                <a:ea typeface="Microsoft YaHei" panose="020B0503020204020204" pitchFamily="34" charset="-122"/>
              </a:rPr>
              <a:t>1.</a:t>
            </a:r>
            <a:r>
              <a:rPr kumimoji="1" lang="zh-CN" altLang="en-US" dirty="0">
                <a:latin typeface="Microsoft YaHei" panose="020B0503020204020204" pitchFamily="34" charset="-122"/>
                <a:ea typeface="Microsoft YaHei" panose="020B0503020204020204" pitchFamily="34" charset="-122"/>
              </a:rPr>
              <a:t>研究目的与意义</a:t>
            </a:r>
            <a:endParaRPr kumimoji="1" lang="en-US" altLang="zh-CN" dirty="0">
              <a:latin typeface="Microsoft YaHei" panose="020B0503020204020204" pitchFamily="34" charset="-122"/>
              <a:ea typeface="Microsoft YaHei" panose="020B0503020204020204" pitchFamily="34" charset="-122"/>
            </a:endParaRPr>
          </a:p>
          <a:p>
            <a:r>
              <a:rPr kumimoji="1" lang="en-US" altLang="zh-CN" dirty="0">
                <a:latin typeface="Microsoft YaHei" panose="020B0503020204020204" pitchFamily="34" charset="-122"/>
                <a:ea typeface="Microsoft YaHei" panose="020B0503020204020204" pitchFamily="34" charset="-122"/>
              </a:rPr>
              <a:t>2.</a:t>
            </a:r>
            <a:r>
              <a:rPr kumimoji="1" lang="zh-CN" altLang="en-US" dirty="0">
                <a:latin typeface="Microsoft YaHei" panose="020B0503020204020204" pitchFamily="34" charset="-122"/>
                <a:ea typeface="Microsoft YaHei" panose="020B0503020204020204" pitchFamily="34" charset="-122"/>
              </a:rPr>
              <a:t>相关研究综述</a:t>
            </a:r>
            <a:endParaRPr kumimoji="1" lang="en-US" altLang="zh-CN" dirty="0">
              <a:latin typeface="Microsoft YaHei" panose="020B0503020204020204" pitchFamily="34" charset="-122"/>
              <a:ea typeface="Microsoft YaHei" panose="020B0503020204020204" pitchFamily="34" charset="-122"/>
            </a:endParaRPr>
          </a:p>
          <a:p>
            <a:r>
              <a:rPr kumimoji="1" lang="en-US" altLang="zh-CN" dirty="0">
                <a:latin typeface="Microsoft YaHei" panose="020B0503020204020204" pitchFamily="34" charset="-122"/>
                <a:ea typeface="Microsoft YaHei" panose="020B0503020204020204" pitchFamily="34" charset="-122"/>
              </a:rPr>
              <a:t>3.</a:t>
            </a:r>
            <a:r>
              <a:rPr kumimoji="1" lang="zh-CN" altLang="en-US" dirty="0">
                <a:latin typeface="Microsoft YaHei" panose="020B0503020204020204" pitchFamily="34" charset="-122"/>
                <a:ea typeface="Microsoft YaHei" panose="020B0503020204020204" pitchFamily="34" charset="-122"/>
              </a:rPr>
              <a:t>研究对象与研究方法</a:t>
            </a:r>
            <a:endParaRPr kumimoji="1" lang="en-US" altLang="zh-CN" dirty="0">
              <a:latin typeface="Microsoft YaHei" panose="020B0503020204020204" pitchFamily="34" charset="-122"/>
              <a:ea typeface="Microsoft YaHei" panose="020B0503020204020204" pitchFamily="34" charset="-122"/>
            </a:endParaRPr>
          </a:p>
          <a:p>
            <a:r>
              <a:rPr kumimoji="1" lang="en-US" altLang="zh-CN" dirty="0">
                <a:latin typeface="Microsoft YaHei" panose="020B0503020204020204" pitchFamily="34" charset="-122"/>
                <a:ea typeface="Microsoft YaHei" panose="020B0503020204020204" pitchFamily="34" charset="-122"/>
              </a:rPr>
              <a:t>4.</a:t>
            </a:r>
            <a:r>
              <a:rPr kumimoji="1" lang="zh-CN" altLang="en-US" dirty="0">
                <a:latin typeface="Microsoft YaHei" panose="020B0503020204020204" pitchFamily="34" charset="-122"/>
                <a:ea typeface="Microsoft YaHei" panose="020B0503020204020204" pitchFamily="34" charset="-122"/>
              </a:rPr>
              <a:t>研究结果假设与分析</a:t>
            </a:r>
          </a:p>
        </p:txBody>
      </p:sp>
      <p:sp>
        <p:nvSpPr>
          <p:cNvPr id="4" name="日期占位符 3">
            <a:extLst>
              <a:ext uri="{FF2B5EF4-FFF2-40B4-BE49-F238E27FC236}">
                <a16:creationId xmlns:a16="http://schemas.microsoft.com/office/drawing/2014/main" id="{88317323-9446-054C-B273-2BD62FBB07CE}"/>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C89D6453-BCFC-4F4B-83EF-084254DB4334}"/>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0A68E338-ADAE-7E44-A589-AAF2C7E2AEFC}"/>
              </a:ext>
            </a:extLst>
          </p:cNvPr>
          <p:cNvSpPr>
            <a:spLocks noGrp="1"/>
          </p:cNvSpPr>
          <p:nvPr>
            <p:ph type="sldNum" sz="quarter" idx="12"/>
          </p:nvPr>
        </p:nvSpPr>
        <p:spPr/>
        <p:txBody>
          <a:bodyPr/>
          <a:lstStyle/>
          <a:p>
            <a:fld id="{03C3F5E1-8BEB-46F8-B0C6-3051342B5E98}" type="slidenum">
              <a:rPr lang="en-US" smtClean="0"/>
              <a:pPr/>
              <a:t>2</a:t>
            </a:fld>
            <a:endParaRPr lang="en-US" dirty="0"/>
          </a:p>
        </p:txBody>
      </p:sp>
      <p:pic>
        <p:nvPicPr>
          <p:cNvPr id="8" name="图片 7">
            <a:extLst>
              <a:ext uri="{FF2B5EF4-FFF2-40B4-BE49-F238E27FC236}">
                <a16:creationId xmlns:a16="http://schemas.microsoft.com/office/drawing/2014/main" id="{4E46479D-CCC9-5147-BAFC-75FB3D5DB9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760" y="3429000"/>
            <a:ext cx="4572000" cy="2571750"/>
          </a:xfrm>
          <a:prstGeom prst="rect">
            <a:avLst/>
          </a:prstGeom>
        </p:spPr>
      </p:pic>
    </p:spTree>
    <p:extLst>
      <p:ext uri="{BB962C8B-B14F-4D97-AF65-F5344CB8AC3E}">
        <p14:creationId xmlns:p14="http://schemas.microsoft.com/office/powerpoint/2010/main" val="3514493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FB9596-6D33-4F48-BAF0-2ABC6D705F85}"/>
              </a:ext>
            </a:extLst>
          </p:cNvPr>
          <p:cNvSpPr>
            <a:spLocks noGrp="1"/>
          </p:cNvSpPr>
          <p:nvPr>
            <p:ph type="title"/>
          </p:nvPr>
        </p:nvSpPr>
        <p:spPr/>
        <p:txBody>
          <a:bodyPr/>
          <a:lstStyle/>
          <a:p>
            <a:r>
              <a:rPr kumimoji="1" lang="en-US" altLang="zh-CN" dirty="0"/>
              <a:t>1.</a:t>
            </a:r>
            <a:r>
              <a:rPr kumimoji="1" lang="zh-CN" altLang="en-US" dirty="0"/>
              <a:t>研究的意义及背景</a:t>
            </a:r>
          </a:p>
        </p:txBody>
      </p:sp>
      <p:sp>
        <p:nvSpPr>
          <p:cNvPr id="3" name="内容占位符 2">
            <a:extLst>
              <a:ext uri="{FF2B5EF4-FFF2-40B4-BE49-F238E27FC236}">
                <a16:creationId xmlns:a16="http://schemas.microsoft.com/office/drawing/2014/main" id="{1EAD56EC-0592-0D4B-962A-E010DA9C4577}"/>
              </a:ext>
            </a:extLst>
          </p:cNvPr>
          <p:cNvSpPr>
            <a:spLocks noGrp="1"/>
          </p:cNvSpPr>
          <p:nvPr>
            <p:ph idx="1"/>
          </p:nvPr>
        </p:nvSpPr>
        <p:spPr>
          <a:xfrm>
            <a:off x="822959" y="1207008"/>
            <a:ext cx="3467687" cy="4662086"/>
          </a:xfrm>
        </p:spPr>
        <p:txBody>
          <a:bodyPr>
            <a:normAutofit fontScale="47500" lnSpcReduction="20000"/>
          </a:bodyPr>
          <a:lstStyle/>
          <a:p>
            <a:r>
              <a:rPr kumimoji="1" lang="zh-CN" altLang="en-US" sz="5100" dirty="0">
                <a:latin typeface="Microsoft YaHei" panose="020B0503020204020204" pitchFamily="34" charset="-122"/>
                <a:ea typeface="Microsoft YaHei" panose="020B0503020204020204" pitchFamily="34" charset="-122"/>
              </a:rPr>
              <a:t>研究的背景</a:t>
            </a:r>
            <a:endParaRPr kumimoji="1" lang="en-US" altLang="zh-CN" sz="5100" dirty="0">
              <a:latin typeface="Microsoft YaHei" panose="020B0503020204020204" pitchFamily="34" charset="-122"/>
              <a:ea typeface="Microsoft YaHei" panose="020B0503020204020204" pitchFamily="34" charset="-122"/>
            </a:endParaRPr>
          </a:p>
          <a:p>
            <a:pPr marL="45720" indent="0">
              <a:buNone/>
            </a:pPr>
            <a:r>
              <a:rPr lang="zh-CN" altLang="zh-CN" sz="2900" b="1" dirty="0">
                <a:latin typeface="Microsoft YaHei" panose="020B0503020204020204" pitchFamily="34" charset="-122"/>
                <a:ea typeface="Microsoft YaHei" panose="020B0503020204020204" pitchFamily="34" charset="-122"/>
              </a:rPr>
              <a:t>中国大学生篮球联赛</a:t>
            </a:r>
            <a:r>
              <a:rPr lang="zh-CN" altLang="en-US" sz="2900" dirty="0">
                <a:latin typeface="Microsoft YaHei" panose="020B0503020204020204" pitchFamily="34" charset="-122"/>
                <a:ea typeface="Microsoft YaHei" panose="020B0503020204020204" pitchFamily="34" charset="-122"/>
              </a:rPr>
              <a:t>，</a:t>
            </a:r>
            <a:r>
              <a:rPr lang="zh-CN" altLang="zh-CN" sz="2900" dirty="0">
                <a:latin typeface="Microsoft YaHei" panose="020B0503020204020204" pitchFamily="34" charset="-122"/>
                <a:ea typeface="Microsoft YaHei" panose="020B0503020204020204" pitchFamily="34" charset="-122"/>
              </a:rPr>
              <a:t>简称</a:t>
            </a:r>
            <a:r>
              <a:rPr lang="en-US" altLang="zh-CN" sz="2900" b="1" dirty="0">
                <a:latin typeface="Microsoft YaHei" panose="020B0503020204020204" pitchFamily="34" charset="-122"/>
                <a:ea typeface="Microsoft YaHei" panose="020B0503020204020204" pitchFamily="34" charset="-122"/>
              </a:rPr>
              <a:t>CUBA</a:t>
            </a:r>
            <a:r>
              <a:rPr lang="zh-CN" altLang="en-US" sz="2900" dirty="0">
                <a:latin typeface="Microsoft YaHei" panose="020B0503020204020204" pitchFamily="34" charset="-122"/>
                <a:ea typeface="Microsoft YaHei" panose="020B0503020204020204" pitchFamily="34" charset="-122"/>
              </a:rPr>
              <a:t>。</a:t>
            </a:r>
            <a:r>
              <a:rPr lang="zh-CN" altLang="zh-CN" sz="2900" dirty="0">
                <a:latin typeface="Microsoft YaHei" panose="020B0503020204020204" pitchFamily="34" charset="-122"/>
                <a:ea typeface="Microsoft YaHei" panose="020B0503020204020204" pitchFamily="34" charset="-122"/>
              </a:rPr>
              <a:t>是一个</a:t>
            </a:r>
            <a:r>
              <a:rPr lang="zh-CN" altLang="en-US" sz="2900" dirty="0">
                <a:latin typeface="Microsoft YaHei" panose="020B0503020204020204" pitchFamily="34" charset="-122"/>
                <a:ea typeface="Microsoft YaHei" panose="020B0503020204020204" pitchFamily="34" charset="-122"/>
              </a:rPr>
              <a:t>中国大学生体育</a:t>
            </a:r>
            <a:r>
              <a:rPr lang="zh-CN" altLang="zh-CN" sz="2900" dirty="0">
                <a:latin typeface="Microsoft YaHei" panose="020B0503020204020204" pitchFamily="34" charset="-122"/>
                <a:ea typeface="Microsoft YaHei" panose="020B0503020204020204" pitchFamily="34" charset="-122"/>
              </a:rPr>
              <a:t>协会主办的高校之间的篮球联赛。联赛的模式参照了</a:t>
            </a:r>
            <a:r>
              <a:rPr lang="zh-CN" altLang="en-US" sz="2900" dirty="0">
                <a:latin typeface="Microsoft YaHei" panose="020B0503020204020204" pitchFamily="34" charset="-122"/>
                <a:ea typeface="Microsoft YaHei" panose="020B0503020204020204" pitchFamily="34" charset="-122"/>
              </a:rPr>
              <a:t>美国</a:t>
            </a:r>
            <a:r>
              <a:rPr lang="zh-CN" altLang="zh-CN" sz="2900" dirty="0">
                <a:latin typeface="Microsoft YaHei" panose="020B0503020204020204" pitchFamily="34" charset="-122"/>
                <a:ea typeface="Microsoft YaHei" panose="020B0503020204020204" pitchFamily="34" charset="-122"/>
              </a:rPr>
              <a:t>的</a:t>
            </a:r>
            <a:r>
              <a:rPr lang="en-US" altLang="zh-CN" sz="2900" dirty="0">
                <a:latin typeface="Microsoft YaHei" panose="020B0503020204020204" pitchFamily="34" charset="-122"/>
                <a:ea typeface="Microsoft YaHei" panose="020B0503020204020204" pitchFamily="34" charset="-122"/>
              </a:rPr>
              <a:t>NCAA</a:t>
            </a:r>
            <a:r>
              <a:rPr lang="zh-CN" altLang="zh-CN" sz="2900" dirty="0">
                <a:latin typeface="Microsoft YaHei" panose="020B0503020204020204" pitchFamily="34" charset="-122"/>
                <a:ea typeface="Microsoft YaHei" panose="020B0503020204020204" pitchFamily="34" charset="-122"/>
              </a:rPr>
              <a:t>大学篮球联赛的形式，被认为是</a:t>
            </a:r>
            <a:r>
              <a:rPr lang="zh-CN" altLang="zh-CN" sz="2900" b="1" dirty="0">
                <a:latin typeface="Microsoft YaHei" panose="020B0503020204020204" pitchFamily="34" charset="-122"/>
                <a:ea typeface="Microsoft YaHei" panose="020B0503020204020204" pitchFamily="34" charset="-122"/>
              </a:rPr>
              <a:t>中国发展最好影响最大</a:t>
            </a:r>
            <a:r>
              <a:rPr lang="zh-CN" altLang="zh-CN" sz="2900" dirty="0">
                <a:latin typeface="Microsoft YaHei" panose="020B0503020204020204" pitchFamily="34" charset="-122"/>
                <a:ea typeface="Microsoft YaHei" panose="020B0503020204020204" pitchFamily="34" charset="-122"/>
              </a:rPr>
              <a:t>的高校级别的</a:t>
            </a:r>
            <a:r>
              <a:rPr lang="zh-CN" altLang="en-US" sz="2900" dirty="0">
                <a:latin typeface="Microsoft YaHei" panose="020B0503020204020204" pitchFamily="34" charset="-122"/>
                <a:ea typeface="Microsoft YaHei" panose="020B0503020204020204" pitchFamily="34" charset="-122"/>
              </a:rPr>
              <a:t>体育比赛。</a:t>
            </a:r>
            <a:r>
              <a:rPr lang="en-US" altLang="zh-CN" sz="2900" dirty="0">
                <a:latin typeface="Microsoft YaHei" panose="020B0503020204020204" pitchFamily="34" charset="-122"/>
                <a:ea typeface="Microsoft YaHei" panose="020B0503020204020204" pitchFamily="34" charset="-122"/>
              </a:rPr>
              <a:t>CUBA</a:t>
            </a:r>
            <a:r>
              <a:rPr lang="zh-CN" altLang="zh-CN" sz="2900" dirty="0">
                <a:latin typeface="Microsoft YaHei" panose="020B0503020204020204" pitchFamily="34" charset="-122"/>
                <a:ea typeface="Microsoft YaHei" panose="020B0503020204020204" pitchFamily="34" charset="-122"/>
              </a:rPr>
              <a:t>在</a:t>
            </a:r>
            <a:r>
              <a:rPr lang="en-US" altLang="zh-CN" sz="2900" dirty="0">
                <a:latin typeface="Microsoft YaHei" panose="020B0503020204020204" pitchFamily="34" charset="-122"/>
                <a:ea typeface="Microsoft YaHei" panose="020B0503020204020204" pitchFamily="34" charset="-122"/>
              </a:rPr>
              <a:t>1996</a:t>
            </a:r>
            <a:r>
              <a:rPr lang="zh-CN" altLang="zh-CN" sz="2900" dirty="0">
                <a:latin typeface="Microsoft YaHei" panose="020B0503020204020204" pitchFamily="34" charset="-122"/>
                <a:ea typeface="Microsoft YaHei" panose="020B0503020204020204" pitchFamily="34" charset="-122"/>
              </a:rPr>
              <a:t>年推出，截止到</a:t>
            </a:r>
            <a:r>
              <a:rPr lang="en-US" altLang="zh-CN" sz="2900" dirty="0">
                <a:latin typeface="Microsoft YaHei" panose="020B0503020204020204" pitchFamily="34" charset="-122"/>
                <a:ea typeface="Microsoft YaHei" panose="020B0503020204020204" pitchFamily="34" charset="-122"/>
              </a:rPr>
              <a:t>2021</a:t>
            </a:r>
            <a:r>
              <a:rPr lang="zh-CN" altLang="zh-CN" sz="2900" dirty="0">
                <a:latin typeface="Microsoft YaHei" panose="020B0503020204020204" pitchFamily="34" charset="-122"/>
                <a:ea typeface="Microsoft YaHei" panose="020B0503020204020204" pitchFamily="34" charset="-122"/>
              </a:rPr>
              <a:t>年</a:t>
            </a:r>
            <a:r>
              <a:rPr lang="en-US" altLang="zh-CN" sz="2900" dirty="0">
                <a:latin typeface="Microsoft YaHei" panose="020B0503020204020204" pitchFamily="34" charset="-122"/>
                <a:ea typeface="Microsoft YaHei" panose="020B0503020204020204" pitchFamily="34" charset="-122"/>
              </a:rPr>
              <a:t>7</a:t>
            </a:r>
            <a:r>
              <a:rPr lang="zh-CN" altLang="zh-CN" sz="2900" dirty="0">
                <a:latin typeface="Microsoft YaHei" panose="020B0503020204020204" pitchFamily="34" charset="-122"/>
                <a:ea typeface="Microsoft YaHei" panose="020B0503020204020204" pitchFamily="34" charset="-122"/>
              </a:rPr>
              <a:t>月</a:t>
            </a:r>
            <a:r>
              <a:rPr lang="en-US" altLang="zh-CN" sz="2900" dirty="0">
                <a:latin typeface="Microsoft YaHei" panose="020B0503020204020204" pitchFamily="34" charset="-122"/>
                <a:ea typeface="Microsoft YaHei" panose="020B0503020204020204" pitchFamily="34" charset="-122"/>
              </a:rPr>
              <a:t>5</a:t>
            </a:r>
            <a:r>
              <a:rPr lang="zh-CN" altLang="zh-CN" sz="2900" dirty="0">
                <a:latin typeface="Microsoft YaHei" panose="020B0503020204020204" pitchFamily="34" charset="-122"/>
                <a:ea typeface="Microsoft YaHei" panose="020B0503020204020204" pitchFamily="34" charset="-122"/>
              </a:rPr>
              <a:t>日，已经进行了</a:t>
            </a:r>
            <a:r>
              <a:rPr lang="en-US" altLang="zh-CN" sz="2900" b="1" dirty="0">
                <a:latin typeface="Microsoft YaHei" panose="020B0503020204020204" pitchFamily="34" charset="-122"/>
                <a:ea typeface="Microsoft YaHei" panose="020B0503020204020204" pitchFamily="34" charset="-122"/>
              </a:rPr>
              <a:t>23</a:t>
            </a:r>
            <a:r>
              <a:rPr lang="zh-CN" altLang="en-US" sz="2900" b="1" dirty="0">
                <a:latin typeface="Microsoft YaHei" panose="020B0503020204020204" pitchFamily="34" charset="-122"/>
                <a:ea typeface="Microsoft YaHei" panose="020B0503020204020204" pitchFamily="34" charset="-122"/>
              </a:rPr>
              <a:t>届</a:t>
            </a:r>
            <a:r>
              <a:rPr lang="en-US" altLang="zh-CN" sz="2900" dirty="0">
                <a:latin typeface="Microsoft YaHei" panose="020B0503020204020204" pitchFamily="34" charset="-122"/>
                <a:ea typeface="Microsoft YaHei" panose="020B0503020204020204" pitchFamily="34" charset="-122"/>
              </a:rPr>
              <a:t>CUBA</a:t>
            </a:r>
            <a:r>
              <a:rPr lang="zh-CN" altLang="zh-CN" sz="2900" dirty="0">
                <a:latin typeface="Microsoft YaHei" panose="020B0503020204020204" pitchFamily="34" charset="-122"/>
                <a:ea typeface="Microsoft YaHei" panose="020B0503020204020204" pitchFamily="34" charset="-122"/>
              </a:rPr>
              <a:t>，无论是在赛事规模还是影响力，</a:t>
            </a:r>
            <a:r>
              <a:rPr lang="en-US" altLang="zh-CN" sz="2900" dirty="0">
                <a:latin typeface="Microsoft YaHei" panose="020B0503020204020204" pitchFamily="34" charset="-122"/>
                <a:ea typeface="Microsoft YaHei" panose="020B0503020204020204" pitchFamily="34" charset="-122"/>
              </a:rPr>
              <a:t>CUBA</a:t>
            </a:r>
            <a:r>
              <a:rPr lang="zh-CN" altLang="zh-CN" sz="2900" dirty="0">
                <a:latin typeface="Microsoft YaHei" panose="020B0503020204020204" pitchFamily="34" charset="-122"/>
                <a:ea typeface="Microsoft YaHei" panose="020B0503020204020204" pitchFamily="34" charset="-122"/>
              </a:rPr>
              <a:t>都取得了长足的进步</a:t>
            </a:r>
            <a:r>
              <a:rPr lang="zh-CN" altLang="en-US" sz="2900" dirty="0">
                <a:latin typeface="Microsoft YaHei" panose="020B0503020204020204" pitchFamily="34" charset="-122"/>
                <a:ea typeface="Microsoft YaHei" panose="020B0503020204020204" pitchFamily="34" charset="-122"/>
              </a:rPr>
              <a:t>。</a:t>
            </a:r>
            <a:endParaRPr lang="en-US" altLang="zh-CN" sz="2900" dirty="0">
              <a:latin typeface="Microsoft YaHei" panose="020B0503020204020204" pitchFamily="34" charset="-122"/>
              <a:ea typeface="Microsoft YaHei" panose="020B0503020204020204" pitchFamily="34" charset="-122"/>
            </a:endParaRPr>
          </a:p>
          <a:p>
            <a:pPr marL="45720" indent="0">
              <a:buNone/>
            </a:pPr>
            <a:r>
              <a:rPr lang="zh-CN" altLang="zh-CN" sz="2900" dirty="0">
                <a:latin typeface="Microsoft YaHei" panose="020B0503020204020204" pitchFamily="34" charset="-122"/>
                <a:ea typeface="Microsoft YaHei" panose="020B0503020204020204" pitchFamily="34" charset="-122"/>
              </a:rPr>
              <a:t>其中的</a:t>
            </a:r>
            <a:r>
              <a:rPr lang="zh-CN" altLang="zh-CN" sz="2900" b="1" dirty="0">
                <a:latin typeface="Microsoft YaHei" panose="020B0503020204020204" pitchFamily="34" charset="-122"/>
                <a:ea typeface="Microsoft YaHei" panose="020B0503020204020204" pitchFamily="34" charset="-122"/>
              </a:rPr>
              <a:t>北京大学男篮</a:t>
            </a:r>
            <a:r>
              <a:rPr lang="zh-CN" altLang="zh-CN" sz="2900" dirty="0">
                <a:latin typeface="Microsoft YaHei" panose="020B0503020204020204" pitchFamily="34" charset="-122"/>
                <a:ea typeface="Microsoft YaHei" panose="020B0503020204020204" pitchFamily="34" charset="-122"/>
              </a:rPr>
              <a:t>一直是其中优秀代表，分别获得过</a:t>
            </a:r>
            <a:r>
              <a:rPr lang="en-US" altLang="zh-CN" sz="2900" b="1" dirty="0">
                <a:latin typeface="Microsoft YaHei" panose="020B0503020204020204" pitchFamily="34" charset="-122"/>
                <a:ea typeface="Microsoft YaHei" panose="020B0503020204020204" pitchFamily="34" charset="-122"/>
              </a:rPr>
              <a:t>16</a:t>
            </a:r>
            <a:r>
              <a:rPr lang="zh-CN" altLang="zh-CN" sz="2900" b="1" dirty="0">
                <a:latin typeface="Microsoft YaHei" panose="020B0503020204020204" pitchFamily="34" charset="-122"/>
                <a:ea typeface="Microsoft YaHei" panose="020B0503020204020204" pitchFamily="34" charset="-122"/>
              </a:rPr>
              <a:t>届、</a:t>
            </a:r>
            <a:r>
              <a:rPr lang="en-US" altLang="zh-CN" sz="2900" b="1" dirty="0">
                <a:latin typeface="Microsoft YaHei" panose="020B0503020204020204" pitchFamily="34" charset="-122"/>
                <a:ea typeface="Microsoft YaHei" panose="020B0503020204020204" pitchFamily="34" charset="-122"/>
              </a:rPr>
              <a:t>19</a:t>
            </a:r>
            <a:r>
              <a:rPr lang="zh-CN" altLang="zh-CN" sz="2900" b="1" dirty="0">
                <a:latin typeface="Microsoft YaHei" panose="020B0503020204020204" pitchFamily="34" charset="-122"/>
                <a:ea typeface="Microsoft YaHei" panose="020B0503020204020204" pitchFamily="34" charset="-122"/>
              </a:rPr>
              <a:t>届、</a:t>
            </a:r>
            <a:r>
              <a:rPr lang="en-US" altLang="zh-CN" sz="2900" b="1" dirty="0">
                <a:latin typeface="Microsoft YaHei" panose="020B0503020204020204" pitchFamily="34" charset="-122"/>
                <a:ea typeface="Microsoft YaHei" panose="020B0503020204020204" pitchFamily="34" charset="-122"/>
              </a:rPr>
              <a:t>20</a:t>
            </a:r>
            <a:r>
              <a:rPr lang="zh-CN" altLang="zh-CN" sz="2900" b="1" dirty="0">
                <a:latin typeface="Microsoft YaHei" panose="020B0503020204020204" pitchFamily="34" charset="-122"/>
                <a:ea typeface="Microsoft YaHei" panose="020B0503020204020204" pitchFamily="34" charset="-122"/>
              </a:rPr>
              <a:t>届、</a:t>
            </a:r>
            <a:r>
              <a:rPr lang="en-US" altLang="zh-CN" sz="2900" b="1" dirty="0">
                <a:latin typeface="Microsoft YaHei" panose="020B0503020204020204" pitchFamily="34" charset="-122"/>
                <a:ea typeface="Microsoft YaHei" panose="020B0503020204020204" pitchFamily="34" charset="-122"/>
              </a:rPr>
              <a:t>21</a:t>
            </a:r>
            <a:r>
              <a:rPr lang="zh-CN" altLang="zh-CN" sz="2900" b="1" dirty="0">
                <a:latin typeface="Microsoft YaHei" panose="020B0503020204020204" pitchFamily="34" charset="-122"/>
                <a:ea typeface="Microsoft YaHei" panose="020B0503020204020204" pitchFamily="34" charset="-122"/>
              </a:rPr>
              <a:t>届</a:t>
            </a:r>
            <a:r>
              <a:rPr lang="zh-CN" altLang="zh-CN" sz="2900" dirty="0">
                <a:latin typeface="Microsoft YaHei" panose="020B0503020204020204" pitchFamily="34" charset="-122"/>
                <a:ea typeface="Microsoft YaHei" panose="020B0503020204020204" pitchFamily="34" charset="-122"/>
              </a:rPr>
              <a:t>的</a:t>
            </a:r>
            <a:r>
              <a:rPr lang="zh-CN" altLang="zh-CN" sz="2900" b="1" dirty="0">
                <a:latin typeface="Microsoft YaHei" panose="020B0503020204020204" pitchFamily="34" charset="-122"/>
                <a:ea typeface="Microsoft YaHei" panose="020B0503020204020204" pitchFamily="34" charset="-122"/>
              </a:rPr>
              <a:t>冠军</a:t>
            </a:r>
            <a:r>
              <a:rPr lang="zh-CN" altLang="zh-CN" sz="2900" dirty="0">
                <a:latin typeface="Microsoft YaHei" panose="020B0503020204020204" pitchFamily="34" charset="-122"/>
                <a:ea typeface="Microsoft YaHei" panose="020B0503020204020204" pitchFamily="34" charset="-122"/>
              </a:rPr>
              <a:t>，北京大学男篮取得一系列成绩的背后，</a:t>
            </a:r>
            <a:r>
              <a:rPr lang="zh-CN" altLang="zh-CN" sz="2900" b="1" dirty="0">
                <a:latin typeface="Microsoft YaHei" panose="020B0503020204020204" pitchFamily="34" charset="-122"/>
                <a:ea typeface="Microsoft YaHei" panose="020B0503020204020204" pitchFamily="34" charset="-122"/>
              </a:rPr>
              <a:t>阵地进攻</a:t>
            </a:r>
            <a:r>
              <a:rPr lang="zh-CN" altLang="zh-CN" sz="2900" dirty="0">
                <a:latin typeface="Microsoft YaHei" panose="020B0503020204020204" pitchFamily="34" charset="-122"/>
                <a:ea typeface="Microsoft YaHei" panose="020B0503020204020204" pitchFamily="34" charset="-122"/>
              </a:rPr>
              <a:t>作为是篮球进攻中一种最为重要的方式在其中发挥着重要作用。研究数据表明：在一些重要的比赛中，</a:t>
            </a:r>
            <a:r>
              <a:rPr lang="zh-CN" altLang="zh-CN" sz="2900" b="1" dirty="0">
                <a:latin typeface="Microsoft YaHei" panose="020B0503020204020204" pitchFamily="34" charset="-122"/>
                <a:ea typeface="Microsoft YaHei" panose="020B0503020204020204" pitchFamily="34" charset="-122"/>
              </a:rPr>
              <a:t>阵地进攻战术占球队进攻战术中的</a:t>
            </a:r>
            <a:r>
              <a:rPr lang="en-US" altLang="zh-CN" sz="2900" b="1" dirty="0">
                <a:latin typeface="Microsoft YaHei" panose="020B0503020204020204" pitchFamily="34" charset="-122"/>
                <a:ea typeface="Microsoft YaHei" panose="020B0503020204020204" pitchFamily="34" charset="-122"/>
              </a:rPr>
              <a:t>80%</a:t>
            </a:r>
            <a:r>
              <a:rPr lang="zh-CN" altLang="zh-CN" sz="2900" dirty="0">
                <a:latin typeface="Microsoft YaHei" panose="020B0503020204020204" pitchFamily="34" charset="-122"/>
                <a:ea typeface="Microsoft YaHei" panose="020B0503020204020204" pitchFamily="34" charset="-122"/>
              </a:rPr>
              <a:t>，是得分和解决绝大多数比赛决胜阶段的问题的关键，阵地进攻战术同样也在</a:t>
            </a:r>
            <a:r>
              <a:rPr lang="en-US" altLang="zh-CN" sz="2900" dirty="0">
                <a:latin typeface="Microsoft YaHei" panose="020B0503020204020204" pitchFamily="34" charset="-122"/>
                <a:ea typeface="Microsoft YaHei" panose="020B0503020204020204" pitchFamily="34" charset="-122"/>
              </a:rPr>
              <a:t>CUBA</a:t>
            </a:r>
            <a:r>
              <a:rPr lang="zh-CN" altLang="zh-CN" sz="2900" dirty="0">
                <a:latin typeface="Microsoft YaHei" panose="020B0503020204020204" pitchFamily="34" charset="-122"/>
                <a:ea typeface="Microsoft YaHei" panose="020B0503020204020204" pitchFamily="34" charset="-122"/>
              </a:rPr>
              <a:t>发挥着重要的作用，为了</a:t>
            </a:r>
            <a:r>
              <a:rPr lang="zh-CN" altLang="en-US" sz="2900" dirty="0">
                <a:latin typeface="Microsoft YaHei" panose="020B0503020204020204" pitchFamily="34" charset="-122"/>
                <a:ea typeface="Microsoft YaHei" panose="020B0503020204020204" pitchFamily="34" charset="-122"/>
              </a:rPr>
              <a:t>使北大男篮更好的发展</a:t>
            </a:r>
            <a:r>
              <a:rPr lang="zh-CN" altLang="zh-CN" sz="2900" dirty="0">
                <a:latin typeface="Microsoft YaHei" panose="020B0503020204020204" pitchFamily="34" charset="-122"/>
                <a:ea typeface="Microsoft YaHei" panose="020B0503020204020204" pitchFamily="34" charset="-122"/>
              </a:rPr>
              <a:t>，展开北大男篮阵地进攻战术的研究。</a:t>
            </a:r>
          </a:p>
          <a:p>
            <a:pPr marL="45720" indent="0">
              <a:buNone/>
            </a:pPr>
            <a:endParaRPr kumimoji="1" lang="zh-CN" altLang="en-US" dirty="0"/>
          </a:p>
        </p:txBody>
      </p:sp>
      <p:sp>
        <p:nvSpPr>
          <p:cNvPr id="4" name="日期占位符 3">
            <a:extLst>
              <a:ext uri="{FF2B5EF4-FFF2-40B4-BE49-F238E27FC236}">
                <a16:creationId xmlns:a16="http://schemas.microsoft.com/office/drawing/2014/main" id="{584C9B6F-DA11-1D46-8F19-0E0F0AF626DB}"/>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CC787057-D9A8-1C43-82E3-3D4918319CB1}"/>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1D5EB00D-5D8C-D349-8B48-7F7F770AF984}"/>
              </a:ext>
            </a:extLst>
          </p:cNvPr>
          <p:cNvSpPr>
            <a:spLocks noGrp="1"/>
          </p:cNvSpPr>
          <p:nvPr>
            <p:ph type="sldNum" sz="quarter" idx="12"/>
          </p:nvPr>
        </p:nvSpPr>
        <p:spPr/>
        <p:txBody>
          <a:bodyPr/>
          <a:lstStyle/>
          <a:p>
            <a:fld id="{03C3F5E1-8BEB-46F8-B0C6-3051342B5E98}" type="slidenum">
              <a:rPr lang="en-US" smtClean="0"/>
              <a:pPr/>
              <a:t>3</a:t>
            </a:fld>
            <a:endParaRPr lang="en-US" dirty="0"/>
          </a:p>
        </p:txBody>
      </p:sp>
      <p:pic>
        <p:nvPicPr>
          <p:cNvPr id="8" name="图片 7">
            <a:extLst>
              <a:ext uri="{FF2B5EF4-FFF2-40B4-BE49-F238E27FC236}">
                <a16:creationId xmlns:a16="http://schemas.microsoft.com/office/drawing/2014/main" id="{0C09816C-F19B-2A45-B1C7-8BA345071C08}"/>
              </a:ext>
            </a:extLst>
          </p:cNvPr>
          <p:cNvPicPr>
            <a:picLocks noChangeAspect="1"/>
          </p:cNvPicPr>
          <p:nvPr/>
        </p:nvPicPr>
        <p:blipFill rotWithShape="1">
          <a:blip r:embed="rId2">
            <a:extLst>
              <a:ext uri="{28A0092B-C50C-407E-A947-70E740481C1C}">
                <a14:useLocalDpi xmlns:a14="http://schemas.microsoft.com/office/drawing/2010/main" val="0"/>
              </a:ext>
            </a:extLst>
          </a:blip>
          <a:srcRect b="13167"/>
          <a:stretch/>
        </p:blipFill>
        <p:spPr>
          <a:xfrm>
            <a:off x="4648397" y="1207008"/>
            <a:ext cx="3672644" cy="2126045"/>
          </a:xfrm>
          <a:prstGeom prst="rect">
            <a:avLst/>
          </a:prstGeom>
        </p:spPr>
      </p:pic>
      <p:pic>
        <p:nvPicPr>
          <p:cNvPr id="9" name="图片 8">
            <a:extLst>
              <a:ext uri="{FF2B5EF4-FFF2-40B4-BE49-F238E27FC236}">
                <a16:creationId xmlns:a16="http://schemas.microsoft.com/office/drawing/2014/main" id="{9386D630-E5EA-7D4C-B20E-6D2FD63710D1}"/>
              </a:ext>
            </a:extLst>
          </p:cNvPr>
          <p:cNvPicPr>
            <a:picLocks noChangeAspect="1"/>
          </p:cNvPicPr>
          <p:nvPr/>
        </p:nvPicPr>
        <p:blipFill>
          <a:blip r:embed="rId3"/>
          <a:stretch>
            <a:fillRect/>
          </a:stretch>
        </p:blipFill>
        <p:spPr>
          <a:xfrm>
            <a:off x="4648397" y="3558639"/>
            <a:ext cx="3672644" cy="2126045"/>
          </a:xfrm>
          <a:prstGeom prst="rect">
            <a:avLst/>
          </a:prstGeom>
        </p:spPr>
      </p:pic>
    </p:spTree>
    <p:extLst>
      <p:ext uri="{BB962C8B-B14F-4D97-AF65-F5344CB8AC3E}">
        <p14:creationId xmlns:p14="http://schemas.microsoft.com/office/powerpoint/2010/main" val="818889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4C3A42C-1991-E843-B7BE-573D9D71ACD7}"/>
              </a:ext>
            </a:extLst>
          </p:cNvPr>
          <p:cNvSpPr>
            <a:spLocks noGrp="1"/>
          </p:cNvSpPr>
          <p:nvPr>
            <p:ph type="title"/>
          </p:nvPr>
        </p:nvSpPr>
        <p:spPr/>
        <p:txBody>
          <a:bodyPr/>
          <a:lstStyle/>
          <a:p>
            <a:r>
              <a:rPr kumimoji="1" lang="en-US" altLang="zh-CN" dirty="0"/>
              <a:t>1.</a:t>
            </a:r>
            <a:r>
              <a:rPr kumimoji="1" lang="zh-CN" altLang="en-US" dirty="0"/>
              <a:t>研究的意义及背景</a:t>
            </a:r>
          </a:p>
        </p:txBody>
      </p:sp>
      <p:sp>
        <p:nvSpPr>
          <p:cNvPr id="3" name="内容占位符 2">
            <a:extLst>
              <a:ext uri="{FF2B5EF4-FFF2-40B4-BE49-F238E27FC236}">
                <a16:creationId xmlns:a16="http://schemas.microsoft.com/office/drawing/2014/main" id="{14C63064-3ABF-7F41-BC11-8C9A26118674}"/>
              </a:ext>
            </a:extLst>
          </p:cNvPr>
          <p:cNvSpPr>
            <a:spLocks noGrp="1"/>
          </p:cNvSpPr>
          <p:nvPr>
            <p:ph idx="1"/>
          </p:nvPr>
        </p:nvSpPr>
        <p:spPr/>
        <p:txBody>
          <a:bodyPr>
            <a:normAutofit/>
          </a:bodyPr>
          <a:lstStyle/>
          <a:p>
            <a:r>
              <a:rPr kumimoji="1" lang="zh-CN" altLang="en-US" dirty="0">
                <a:latin typeface="Microsoft YaHei" panose="020B0503020204020204" pitchFamily="34" charset="-122"/>
                <a:ea typeface="Microsoft YaHei" panose="020B0503020204020204" pitchFamily="34" charset="-122"/>
              </a:rPr>
              <a:t>研究的意义</a:t>
            </a:r>
            <a:endParaRPr kumimoji="1" lang="en-US" altLang="zh-CN" dirty="0">
              <a:latin typeface="Microsoft YaHei" panose="020B0503020204020204" pitchFamily="34" charset="-122"/>
              <a:ea typeface="Microsoft YaHei" panose="020B0503020204020204" pitchFamily="34" charset="-122"/>
            </a:endParaRPr>
          </a:p>
          <a:p>
            <a:pPr marL="45720" indent="0">
              <a:buNone/>
            </a:pPr>
            <a:r>
              <a:rPr lang="zh-CN" altLang="zh-CN" sz="1400" dirty="0">
                <a:latin typeface="Microsoft YaHei" panose="020B0503020204020204" pitchFamily="34" charset="-122"/>
                <a:ea typeface="Microsoft YaHei" panose="020B0503020204020204" pitchFamily="34" charset="-122"/>
              </a:rPr>
              <a:t>自大学生男子篮球联赛开展以来，先后出现了很多的高水平的篮球队的高等院校，这些大学生球队与职业的</a:t>
            </a:r>
            <a:r>
              <a:rPr lang="en-US" altLang="zh-CN" sz="1400" dirty="0">
                <a:latin typeface="Microsoft YaHei" panose="020B0503020204020204" pitchFamily="34" charset="-122"/>
                <a:ea typeface="Microsoft YaHei" panose="020B0503020204020204" pitchFamily="34" charset="-122"/>
              </a:rPr>
              <a:t>CBA</a:t>
            </a:r>
            <a:r>
              <a:rPr lang="zh-CN" altLang="zh-CN" sz="1400" dirty="0">
                <a:latin typeface="Microsoft YaHei" panose="020B0503020204020204" pitchFamily="34" charset="-122"/>
                <a:ea typeface="Microsoft YaHei" panose="020B0503020204020204" pitchFamily="34" charset="-122"/>
              </a:rPr>
              <a:t>球队有着很多的相似之处，但同时也有着自己的特点，每年有两千余所高校参与到</a:t>
            </a:r>
            <a:r>
              <a:rPr lang="en-US" altLang="zh-CN" sz="1400" dirty="0">
                <a:latin typeface="Microsoft YaHei" panose="020B0503020204020204" pitchFamily="34" charset="-122"/>
                <a:ea typeface="Microsoft YaHei" panose="020B0503020204020204" pitchFamily="34" charset="-122"/>
              </a:rPr>
              <a:t>CUBA</a:t>
            </a:r>
            <a:r>
              <a:rPr lang="zh-CN" altLang="zh-CN" sz="1400" dirty="0">
                <a:latin typeface="Microsoft YaHei" panose="020B0503020204020204" pitchFamily="34" charset="-122"/>
                <a:ea typeface="Microsoft YaHei" panose="020B0503020204020204" pitchFamily="34" charset="-122"/>
              </a:rPr>
              <a:t>联赛选拔及比赛当中，竞争也愈发激烈，高校高水平篮球运动员的技战术水平逐渐提高。但是对比美国</a:t>
            </a:r>
            <a:r>
              <a:rPr lang="en-US" altLang="zh-CN" sz="1400" dirty="0">
                <a:latin typeface="Microsoft YaHei" panose="020B0503020204020204" pitchFamily="34" charset="-122"/>
                <a:ea typeface="Microsoft YaHei" panose="020B0503020204020204" pitchFamily="34" charset="-122"/>
              </a:rPr>
              <a:t>NCAA</a:t>
            </a:r>
            <a:r>
              <a:rPr lang="zh-CN" altLang="zh-CN" sz="1400" dirty="0">
                <a:latin typeface="Microsoft YaHei" panose="020B0503020204020204" pitchFamily="34" charset="-122"/>
                <a:ea typeface="Microsoft YaHei" panose="020B0503020204020204" pitchFamily="34" charset="-122"/>
              </a:rPr>
              <a:t>顶级的大学生篮球联赛还有着一定的差距，尤其是在进攻方面更是差距明显，通过研究第</a:t>
            </a:r>
            <a:r>
              <a:rPr lang="en-US" altLang="zh-CN" sz="1400" dirty="0">
                <a:latin typeface="Microsoft YaHei" panose="020B0503020204020204" pitchFamily="34" charset="-122"/>
                <a:ea typeface="Microsoft YaHei" panose="020B0503020204020204" pitchFamily="34" charset="-122"/>
              </a:rPr>
              <a:t>24</a:t>
            </a:r>
            <a:r>
              <a:rPr lang="zh-CN" altLang="zh-CN" sz="1400" dirty="0">
                <a:latin typeface="Microsoft YaHei" panose="020B0503020204020204" pitchFamily="34" charset="-122"/>
                <a:ea typeface="Microsoft YaHei" panose="020B0503020204020204" pitchFamily="34" charset="-122"/>
              </a:rPr>
              <a:t>届</a:t>
            </a:r>
            <a:r>
              <a:rPr lang="en-US" altLang="zh-CN" sz="1400" dirty="0">
                <a:latin typeface="Microsoft YaHei" panose="020B0503020204020204" pitchFamily="34" charset="-122"/>
                <a:ea typeface="Microsoft YaHei" panose="020B0503020204020204" pitchFamily="34" charset="-122"/>
              </a:rPr>
              <a:t>CUBA</a:t>
            </a:r>
            <a:r>
              <a:rPr lang="zh-CN" altLang="zh-CN" sz="1400" dirty="0">
                <a:latin typeface="Microsoft YaHei" panose="020B0503020204020204" pitchFamily="34" charset="-122"/>
                <a:ea typeface="Microsoft YaHei" panose="020B0503020204020204" pitchFamily="34" charset="-122"/>
              </a:rPr>
              <a:t>北大男篮阵地进攻战术，分析到北大男篮在战术运用上的情况，找出北大男篮的不足之处，为了北大男篮在</a:t>
            </a:r>
            <a:r>
              <a:rPr lang="zh-CN" altLang="en-US" sz="1400" dirty="0">
                <a:latin typeface="Microsoft YaHei" panose="020B0503020204020204" pitchFamily="34" charset="-122"/>
                <a:ea typeface="Microsoft YaHei" panose="020B0503020204020204" pitchFamily="34" charset="-122"/>
              </a:rPr>
              <a:t>今后的</a:t>
            </a:r>
            <a:r>
              <a:rPr lang="zh-CN" altLang="zh-CN" sz="1400" dirty="0">
                <a:latin typeface="Microsoft YaHei" panose="020B0503020204020204" pitchFamily="34" charset="-122"/>
                <a:ea typeface="Microsoft YaHei" panose="020B0503020204020204" pitchFamily="34" charset="-122"/>
              </a:rPr>
              <a:t>比赛取得好成绩提供参考与依据。</a:t>
            </a:r>
          </a:p>
          <a:p>
            <a:pPr marL="45720" indent="0">
              <a:buNone/>
            </a:pPr>
            <a:endParaRPr kumimoji="1" lang="zh-CN" altLang="en-US" dirty="0">
              <a:latin typeface="Microsoft YaHei" panose="020B0503020204020204" pitchFamily="34" charset="-122"/>
              <a:ea typeface="Microsoft YaHei" panose="020B0503020204020204" pitchFamily="34" charset="-122"/>
            </a:endParaRPr>
          </a:p>
        </p:txBody>
      </p:sp>
      <p:sp>
        <p:nvSpPr>
          <p:cNvPr id="4" name="日期占位符 3">
            <a:extLst>
              <a:ext uri="{FF2B5EF4-FFF2-40B4-BE49-F238E27FC236}">
                <a16:creationId xmlns:a16="http://schemas.microsoft.com/office/drawing/2014/main" id="{EA775EA0-8EB1-A045-8E02-160B11EB4FB4}"/>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AB5D0F31-8A5F-9246-A68E-73C9E1DF7588}"/>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BD76CEC4-8C69-9E4F-8FB9-5751BF217AC2}"/>
              </a:ext>
            </a:extLst>
          </p:cNvPr>
          <p:cNvSpPr>
            <a:spLocks noGrp="1"/>
          </p:cNvSpPr>
          <p:nvPr>
            <p:ph type="sldNum" sz="quarter" idx="12"/>
          </p:nvPr>
        </p:nvSpPr>
        <p:spPr/>
        <p:txBody>
          <a:bodyPr/>
          <a:lstStyle/>
          <a:p>
            <a:fld id="{03C3F5E1-8BEB-46F8-B0C6-3051342B5E98}" type="slidenum">
              <a:rPr lang="en-US" smtClean="0"/>
              <a:pPr/>
              <a:t>4</a:t>
            </a:fld>
            <a:endParaRPr lang="en-US" dirty="0"/>
          </a:p>
        </p:txBody>
      </p:sp>
      <p:pic>
        <p:nvPicPr>
          <p:cNvPr id="7" name="图片 6">
            <a:extLst>
              <a:ext uri="{FF2B5EF4-FFF2-40B4-BE49-F238E27FC236}">
                <a16:creationId xmlns:a16="http://schemas.microsoft.com/office/drawing/2014/main" id="{209C8753-550A-5745-B4C4-776CB60A2962}"/>
              </a:ext>
            </a:extLst>
          </p:cNvPr>
          <p:cNvPicPr>
            <a:picLocks noChangeAspect="1"/>
          </p:cNvPicPr>
          <p:nvPr/>
        </p:nvPicPr>
        <p:blipFill>
          <a:blip r:embed="rId2"/>
          <a:stretch>
            <a:fillRect/>
          </a:stretch>
        </p:blipFill>
        <p:spPr>
          <a:xfrm>
            <a:off x="1145075" y="3376475"/>
            <a:ext cx="3449785" cy="2492619"/>
          </a:xfrm>
          <a:prstGeom prst="rect">
            <a:avLst/>
          </a:prstGeom>
        </p:spPr>
      </p:pic>
      <p:pic>
        <p:nvPicPr>
          <p:cNvPr id="8" name="图片 7">
            <a:extLst>
              <a:ext uri="{FF2B5EF4-FFF2-40B4-BE49-F238E27FC236}">
                <a16:creationId xmlns:a16="http://schemas.microsoft.com/office/drawing/2014/main" id="{A237DD3E-929A-6D4C-92B8-ECBFD0729636}"/>
              </a:ext>
            </a:extLst>
          </p:cNvPr>
          <p:cNvPicPr>
            <a:picLocks noChangeAspect="1"/>
          </p:cNvPicPr>
          <p:nvPr/>
        </p:nvPicPr>
        <p:blipFill rotWithShape="1">
          <a:blip r:embed="rId3"/>
          <a:srcRect b="9545"/>
          <a:stretch/>
        </p:blipFill>
        <p:spPr>
          <a:xfrm>
            <a:off x="4767347" y="3376474"/>
            <a:ext cx="3426925" cy="2492619"/>
          </a:xfrm>
          <a:prstGeom prst="rect">
            <a:avLst/>
          </a:prstGeom>
        </p:spPr>
      </p:pic>
    </p:spTree>
    <p:extLst>
      <p:ext uri="{BB962C8B-B14F-4D97-AF65-F5344CB8AC3E}">
        <p14:creationId xmlns:p14="http://schemas.microsoft.com/office/powerpoint/2010/main" val="39240136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C16F80-D9DD-3441-83AC-FC32F5D3F8FC}"/>
              </a:ext>
            </a:extLst>
          </p:cNvPr>
          <p:cNvSpPr>
            <a:spLocks noGrp="1"/>
          </p:cNvSpPr>
          <p:nvPr>
            <p:ph type="title"/>
          </p:nvPr>
        </p:nvSpPr>
        <p:spPr/>
        <p:txBody>
          <a:bodyPr/>
          <a:lstStyle/>
          <a:p>
            <a:r>
              <a:rPr kumimoji="1" lang="en-US" altLang="zh-CN" dirty="0"/>
              <a:t>2.</a:t>
            </a:r>
            <a:r>
              <a:rPr kumimoji="1" lang="zh-CN" altLang="en-US" dirty="0"/>
              <a:t>相关研究综述（阵地进攻战术的国内研究）</a:t>
            </a:r>
          </a:p>
        </p:txBody>
      </p:sp>
      <p:sp>
        <p:nvSpPr>
          <p:cNvPr id="3" name="内容占位符 2">
            <a:extLst>
              <a:ext uri="{FF2B5EF4-FFF2-40B4-BE49-F238E27FC236}">
                <a16:creationId xmlns:a16="http://schemas.microsoft.com/office/drawing/2014/main" id="{E57EFC9C-3C01-4B48-9117-0BB2ECC3BE14}"/>
              </a:ext>
            </a:extLst>
          </p:cNvPr>
          <p:cNvSpPr>
            <a:spLocks noGrp="1"/>
          </p:cNvSpPr>
          <p:nvPr>
            <p:ph idx="1"/>
          </p:nvPr>
        </p:nvSpPr>
        <p:spPr/>
        <p:txBody>
          <a:bodyPr>
            <a:normAutofit fontScale="85000" lnSpcReduction="10000"/>
          </a:bodyPr>
          <a:lstStyle/>
          <a:p>
            <a:pPr marL="45720" indent="0" latinLnBrk="1">
              <a:buNone/>
            </a:pPr>
            <a:r>
              <a:rPr lang="zh-CN" altLang="zh-CN" sz="1700" b="1" dirty="0">
                <a:latin typeface="Microsoft YaHei" panose="020B0503020204020204" pitchFamily="34" charset="-122"/>
                <a:ea typeface="Microsoft YaHei" panose="020B0503020204020204" pitchFamily="34" charset="-122"/>
              </a:rPr>
              <a:t>篮球战术是指的篮球比赛中攻防双方所运用的攻守方法总称，是队员个人技术的合理运用和队员相互协同配合的组织形式，也是篮球比赛中为了战胜对手采取的多种配合方法相结合来获得成功的行动和计谋，其最为本质特点就是灵活、机动和多样，篮球战术分为进攻战术和防守战术</a:t>
            </a:r>
            <a:r>
              <a:rPr lang="zh-CN" altLang="zh-CN" sz="1500" dirty="0">
                <a:latin typeface="Microsoft YaHei" panose="020B0503020204020204" pitchFamily="34" charset="-122"/>
                <a:ea typeface="Microsoft YaHei" panose="020B0503020204020204" pitchFamily="34" charset="-122"/>
              </a:rPr>
              <a:t>。</a:t>
            </a:r>
          </a:p>
          <a:p>
            <a:pPr latinLnBrk="1"/>
            <a:r>
              <a:rPr lang="zh-CN" altLang="zh-CN" sz="1500" dirty="0">
                <a:latin typeface="Microsoft YaHei" panose="020B0503020204020204" pitchFamily="34" charset="-122"/>
                <a:ea typeface="Microsoft YaHei" panose="020B0503020204020204" pitchFamily="34" charset="-122"/>
              </a:rPr>
              <a:t>杨桦</a:t>
            </a:r>
            <a:r>
              <a:rPr lang="zh-CN" altLang="en-US" sz="1500" dirty="0">
                <a:latin typeface="Microsoft YaHei" panose="020B0503020204020204" pitchFamily="34" charset="-122"/>
                <a:ea typeface="Microsoft YaHei" panose="020B0503020204020204" pitchFamily="34" charset="-122"/>
              </a:rPr>
              <a:t>（</a:t>
            </a:r>
            <a:r>
              <a:rPr lang="en-US" altLang="zh-CN" sz="1500" dirty="0">
                <a:latin typeface="Microsoft YaHei" panose="020B0503020204020204" pitchFamily="34" charset="-122"/>
                <a:ea typeface="Microsoft YaHei" panose="020B0503020204020204" pitchFamily="34" charset="-122"/>
              </a:rPr>
              <a:t>2012</a:t>
            </a:r>
            <a:r>
              <a:rPr lang="zh-CN" altLang="en-US" sz="1500" dirty="0">
                <a:latin typeface="Microsoft YaHei" panose="020B0503020204020204" pitchFamily="34" charset="-122"/>
                <a:ea typeface="Microsoft YaHei" panose="020B0503020204020204" pitchFamily="34" charset="-122"/>
              </a:rPr>
              <a:t>）</a:t>
            </a:r>
            <a:r>
              <a:rPr lang="zh-CN" altLang="zh-CN" sz="1500" dirty="0">
                <a:latin typeface="Microsoft YaHei" panose="020B0503020204020204" pitchFamily="34" charset="-122"/>
                <a:ea typeface="Microsoft YaHei" panose="020B0503020204020204" pitchFamily="34" charset="-122"/>
              </a:rPr>
              <a:t>阵地进攻战术是指进攻方未能够发动快攻和衔接段进攻且防守方已迅速返回后场展开防守时，进攻方根据对手防守阵型、战术形式等情况，合理安排己方赛前设定好的战术方法，使全队形成一个团结战斗的集体，以保证每名运动员的技术特点都得到充分的发挥，从而夺得比赛最终胜利的战术。阵地进攻战术可分为个人进攻战术、基础配合战术和全队整体战术三个部分。 </a:t>
            </a:r>
            <a:endParaRPr lang="en-US" altLang="zh-CN" sz="1500" dirty="0">
              <a:latin typeface="Microsoft YaHei" panose="020B0503020204020204" pitchFamily="34" charset="-122"/>
              <a:ea typeface="Microsoft YaHei" panose="020B0503020204020204" pitchFamily="34" charset="-122"/>
            </a:endParaRPr>
          </a:p>
          <a:p>
            <a:pPr latinLnBrk="1"/>
            <a:r>
              <a:rPr lang="zh-CN" altLang="zh-CN" sz="1600" dirty="0">
                <a:latin typeface="Microsoft YaHei" panose="020B0503020204020204" pitchFamily="34" charset="-122"/>
                <a:ea typeface="Microsoft YaHei" panose="020B0503020204020204" pitchFamily="34" charset="-122"/>
              </a:rPr>
              <a:t>舒钧（</a:t>
            </a:r>
            <a:r>
              <a:rPr lang="en-US" altLang="zh-CN" sz="1600" dirty="0">
                <a:latin typeface="Microsoft YaHei" panose="020B0503020204020204" pitchFamily="34" charset="-122"/>
                <a:ea typeface="Microsoft YaHei" panose="020B0503020204020204" pitchFamily="34" charset="-122"/>
              </a:rPr>
              <a:t>2008</a:t>
            </a:r>
            <a:r>
              <a:rPr lang="zh-CN" altLang="zh-CN" sz="1600" dirty="0">
                <a:latin typeface="Microsoft YaHei" panose="020B0503020204020204" pitchFamily="34" charset="-122"/>
                <a:ea typeface="Microsoft YaHei" panose="020B0503020204020204" pitchFamily="34" charset="-122"/>
              </a:rPr>
              <a:t>）认为在阵地进攻中以机动落位阵型发动进攻较多，而在进攻配合上多数以掩护为主。</a:t>
            </a:r>
            <a:endParaRPr lang="en-US" altLang="zh-CN" sz="1600" dirty="0">
              <a:latin typeface="Microsoft YaHei" panose="020B0503020204020204" pitchFamily="34" charset="-122"/>
              <a:ea typeface="Microsoft YaHei" panose="020B0503020204020204" pitchFamily="34" charset="-122"/>
            </a:endParaRPr>
          </a:p>
          <a:p>
            <a:r>
              <a:rPr lang="zh-CN" altLang="zh-CN" sz="1600" dirty="0">
                <a:latin typeface="Microsoft YaHei" panose="020B0503020204020204" pitchFamily="34" charset="-122"/>
                <a:ea typeface="Microsoft YaHei" panose="020B0503020204020204" pitchFamily="34" charset="-122"/>
              </a:rPr>
              <a:t>许晓部（</a:t>
            </a:r>
            <a:r>
              <a:rPr lang="en-US" altLang="zh-CN" sz="1600" dirty="0">
                <a:latin typeface="Microsoft YaHei" panose="020B0503020204020204" pitchFamily="34" charset="-122"/>
                <a:ea typeface="Microsoft YaHei" panose="020B0503020204020204" pitchFamily="34" charset="-122"/>
              </a:rPr>
              <a:t>2009</a:t>
            </a:r>
            <a:r>
              <a:rPr lang="zh-CN" altLang="zh-CN" sz="1600" dirty="0">
                <a:latin typeface="Microsoft YaHei" panose="020B0503020204020204" pitchFamily="34" charset="-122"/>
                <a:ea typeface="Microsoft YaHei" panose="020B0503020204020204" pitchFamily="34" charset="-122"/>
              </a:rPr>
              <a:t>）老师则认为在阵地进攻发动形式主要以掩护配合作为战术发动最多，其次是个人机动进攻战术。在阵地进攻结束形式主要是远距离和近距离攻击为主，而近距离进攻以突破为主。</a:t>
            </a:r>
            <a:endParaRPr lang="en-US" altLang="zh-CN" sz="1600" dirty="0">
              <a:latin typeface="Microsoft YaHei" panose="020B0503020204020204" pitchFamily="34" charset="-122"/>
              <a:ea typeface="Microsoft YaHei" panose="020B0503020204020204" pitchFamily="34" charset="-122"/>
            </a:endParaRPr>
          </a:p>
          <a:p>
            <a:r>
              <a:rPr lang="zh-CN" altLang="zh-CN" sz="1600" dirty="0">
                <a:latin typeface="Microsoft YaHei" panose="020B0503020204020204" pitchFamily="34" charset="-122"/>
                <a:ea typeface="Microsoft YaHei" panose="020B0503020204020204" pitchFamily="34" charset="-122"/>
              </a:rPr>
              <a:t>周宾宇（</a:t>
            </a:r>
            <a:r>
              <a:rPr lang="en-US" altLang="zh-CN" sz="1600" dirty="0">
                <a:latin typeface="Microsoft YaHei" panose="020B0503020204020204" pitchFamily="34" charset="-122"/>
                <a:ea typeface="Microsoft YaHei" panose="020B0503020204020204" pitchFamily="34" charset="-122"/>
              </a:rPr>
              <a:t>2010</a:t>
            </a:r>
            <a:r>
              <a:rPr lang="zh-CN" altLang="zh-CN" sz="1600" dirty="0">
                <a:latin typeface="Microsoft YaHei" panose="020B0503020204020204" pitchFamily="34" charset="-122"/>
                <a:ea typeface="Microsoft YaHei" panose="020B0503020204020204" pitchFamily="34" charset="-122"/>
              </a:rPr>
              <a:t>）通过对欧洲男篮强队阵地进攻战术研究得到：在进攻方式主要以突分或者掩护两种基础配合为主，具有较强连续性与攻击性。</a:t>
            </a:r>
            <a:endParaRPr lang="en-US" altLang="zh-CN" sz="1600" dirty="0">
              <a:latin typeface="Microsoft YaHei" panose="020B0503020204020204" pitchFamily="34" charset="-122"/>
              <a:ea typeface="Microsoft YaHei" panose="020B0503020204020204" pitchFamily="34" charset="-122"/>
            </a:endParaRPr>
          </a:p>
          <a:p>
            <a:r>
              <a:rPr lang="zh-CN" altLang="zh-CN" sz="1600" dirty="0">
                <a:latin typeface="Microsoft YaHei" panose="020B0503020204020204" pitchFamily="34" charset="-122"/>
                <a:ea typeface="Microsoft YaHei" panose="020B0503020204020204" pitchFamily="34" charset="-122"/>
              </a:rPr>
              <a:t>郑尚武（</a:t>
            </a:r>
            <a:r>
              <a:rPr lang="en-US" altLang="zh-CN" sz="1600" dirty="0">
                <a:latin typeface="Microsoft YaHei" panose="020B0503020204020204" pitchFamily="34" charset="-122"/>
                <a:ea typeface="Microsoft YaHei" panose="020B0503020204020204" pitchFamily="34" charset="-122"/>
              </a:rPr>
              <a:t>2010</a:t>
            </a:r>
            <a:r>
              <a:rPr lang="zh-CN" altLang="zh-CN" sz="1600" dirty="0">
                <a:latin typeface="Microsoft YaHei" panose="020B0503020204020204" pitchFamily="34" charset="-122"/>
                <a:ea typeface="Microsoft YaHei" panose="020B0503020204020204" pitchFamily="34" charset="-122"/>
              </a:rPr>
              <a:t>）认为构成篮球进攻战术应基于两个层面的内容：第一处于基础层面的是个人进攻战术行动及多人的进攻战术基础配合运用；第二个位于表现层面的是“快攻”、“抢攻”、“固定配合进攻”和“机动配合进攻”等战术形式。 </a:t>
            </a:r>
            <a:endParaRPr lang="en-US" altLang="zh-CN" sz="1600" dirty="0">
              <a:latin typeface="Microsoft YaHei" panose="020B0503020204020204" pitchFamily="34" charset="-122"/>
              <a:ea typeface="Microsoft YaHei" panose="020B0503020204020204" pitchFamily="34" charset="-122"/>
            </a:endParaRPr>
          </a:p>
          <a:p>
            <a:pPr latinLnBrk="1"/>
            <a:endParaRPr lang="zh-CN" altLang="zh-CN" sz="1500" dirty="0">
              <a:latin typeface="Microsoft YaHei" panose="020B0503020204020204" pitchFamily="34" charset="-122"/>
              <a:ea typeface="Microsoft YaHei" panose="020B0503020204020204" pitchFamily="34" charset="-122"/>
            </a:endParaRPr>
          </a:p>
          <a:p>
            <a:endParaRPr kumimoji="1" lang="zh-CN" altLang="en-US" dirty="0"/>
          </a:p>
        </p:txBody>
      </p:sp>
      <p:sp>
        <p:nvSpPr>
          <p:cNvPr id="4" name="日期占位符 3">
            <a:extLst>
              <a:ext uri="{FF2B5EF4-FFF2-40B4-BE49-F238E27FC236}">
                <a16:creationId xmlns:a16="http://schemas.microsoft.com/office/drawing/2014/main" id="{35651AA6-CF60-0240-B0DB-F7CAB57A3028}"/>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917D4313-1F72-534B-90AE-9255875449DF}"/>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E47338D1-D31C-0D4C-BFB2-CBD5E0FB7A1C}"/>
              </a:ext>
            </a:extLst>
          </p:cNvPr>
          <p:cNvSpPr>
            <a:spLocks noGrp="1"/>
          </p:cNvSpPr>
          <p:nvPr>
            <p:ph type="sldNum" sz="quarter" idx="12"/>
          </p:nvPr>
        </p:nvSpPr>
        <p:spPr/>
        <p:txBody>
          <a:bodyPr/>
          <a:lstStyle/>
          <a:p>
            <a:fld id="{03C3F5E1-8BEB-46F8-B0C6-3051342B5E98}" type="slidenum">
              <a:rPr lang="en-US" smtClean="0"/>
              <a:pPr/>
              <a:t>5</a:t>
            </a:fld>
            <a:endParaRPr lang="en-US" dirty="0"/>
          </a:p>
        </p:txBody>
      </p:sp>
    </p:spTree>
    <p:extLst>
      <p:ext uri="{BB962C8B-B14F-4D97-AF65-F5344CB8AC3E}">
        <p14:creationId xmlns:p14="http://schemas.microsoft.com/office/powerpoint/2010/main" val="20025844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E30B32-4E39-D742-A024-9CF0BDC9126D}"/>
              </a:ext>
            </a:extLst>
          </p:cNvPr>
          <p:cNvSpPr>
            <a:spLocks noGrp="1"/>
          </p:cNvSpPr>
          <p:nvPr>
            <p:ph type="title"/>
          </p:nvPr>
        </p:nvSpPr>
        <p:spPr/>
        <p:txBody>
          <a:bodyPr/>
          <a:lstStyle/>
          <a:p>
            <a:r>
              <a:rPr kumimoji="1" lang="en-US" altLang="zh-CN" dirty="0"/>
              <a:t>2.</a:t>
            </a:r>
            <a:r>
              <a:rPr kumimoji="1" lang="zh-CN" altLang="en-US" dirty="0"/>
              <a:t>相关研究综述（北大男篮的相关研究）</a:t>
            </a:r>
          </a:p>
        </p:txBody>
      </p:sp>
      <p:sp>
        <p:nvSpPr>
          <p:cNvPr id="3" name="内容占位符 2">
            <a:extLst>
              <a:ext uri="{FF2B5EF4-FFF2-40B4-BE49-F238E27FC236}">
                <a16:creationId xmlns:a16="http://schemas.microsoft.com/office/drawing/2014/main" id="{09967CE6-64EE-4149-A962-3170986741A2}"/>
              </a:ext>
            </a:extLst>
          </p:cNvPr>
          <p:cNvSpPr>
            <a:spLocks noGrp="1"/>
          </p:cNvSpPr>
          <p:nvPr>
            <p:ph idx="1"/>
          </p:nvPr>
        </p:nvSpPr>
        <p:spPr/>
        <p:txBody>
          <a:bodyPr>
            <a:normAutofit/>
          </a:bodyPr>
          <a:lstStyle/>
          <a:p>
            <a:pPr marL="45720" indent="0">
              <a:buNone/>
            </a:pPr>
            <a:r>
              <a:rPr lang="zh-CN" altLang="zh-CN" sz="1800" b="1" dirty="0">
                <a:latin typeface="Microsoft YaHei" panose="020B0503020204020204" pitchFamily="34" charset="-122"/>
                <a:ea typeface="Microsoft YaHei" panose="020B0503020204020204" pitchFamily="34" charset="-122"/>
              </a:rPr>
              <a:t>目前，以北大男篮作为是一个单独的研究对象的研究极少，多是通过不同</a:t>
            </a:r>
            <a:r>
              <a:rPr lang="en-US" altLang="zh-CN" sz="1800" b="1" dirty="0">
                <a:latin typeface="Microsoft YaHei" panose="020B0503020204020204" pitchFamily="34" charset="-122"/>
                <a:ea typeface="Microsoft YaHei" panose="020B0503020204020204" pitchFamily="34" charset="-122"/>
              </a:rPr>
              <a:t>CUBA</a:t>
            </a:r>
            <a:r>
              <a:rPr lang="zh-CN" altLang="zh-CN" sz="1800" b="1" dirty="0">
                <a:latin typeface="Microsoft YaHei" panose="020B0503020204020204" pitchFamily="34" charset="-122"/>
                <a:ea typeface="Microsoft YaHei" panose="020B0503020204020204" pitchFamily="34" charset="-122"/>
              </a:rPr>
              <a:t>比赛中与不同球队进行比较展开的研究，研究主要针对的是北大男篮在比赛中的具体表现。</a:t>
            </a:r>
            <a:endParaRPr lang="en-US" altLang="zh-CN" sz="1800" b="1" dirty="0">
              <a:latin typeface="Microsoft YaHei" panose="020B0503020204020204" pitchFamily="34" charset="-122"/>
              <a:ea typeface="Microsoft YaHei" panose="020B0503020204020204" pitchFamily="34" charset="-122"/>
            </a:endParaRPr>
          </a:p>
          <a:p>
            <a:pPr marL="45720" indent="0">
              <a:buNone/>
            </a:pPr>
            <a:endParaRPr lang="zh-CN" altLang="zh-CN" sz="1800" b="1" dirty="0">
              <a:latin typeface="Microsoft YaHei" panose="020B0503020204020204" pitchFamily="34" charset="-122"/>
              <a:ea typeface="Microsoft YaHei" panose="020B0503020204020204" pitchFamily="34" charset="-122"/>
            </a:endParaRPr>
          </a:p>
          <a:p>
            <a:r>
              <a:rPr lang="zh-CN" altLang="en-US" sz="1600" dirty="0">
                <a:latin typeface="Microsoft YaHei" panose="020B0503020204020204" pitchFamily="34" charset="-122"/>
                <a:ea typeface="Microsoft YaHei" panose="020B0503020204020204" pitchFamily="34" charset="-122"/>
              </a:rPr>
              <a:t>杜威</a:t>
            </a:r>
            <a:r>
              <a:rPr lang="zh-CN" altLang="zh-CN"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2021</a:t>
            </a:r>
            <a:r>
              <a:rPr lang="zh-CN" altLang="zh-CN" sz="1600" dirty="0">
                <a:latin typeface="Microsoft YaHei" panose="020B0503020204020204" pitchFamily="34" charset="-122"/>
                <a:ea typeface="Microsoft YaHei" panose="020B0503020204020204" pitchFamily="34" charset="-122"/>
              </a:rPr>
              <a:t>）通过录像观察法和专家访谈法对近年来北京大学男篮迅速崛起的原因进行了分析，研究认为促使北京大学男篮迅速崛起的因素主要有：独特的招生、优秀的教练、科学的训练和球员的发挥。</a:t>
            </a:r>
            <a:endParaRPr lang="en-US" altLang="zh-CN" sz="1600" dirty="0">
              <a:latin typeface="Microsoft YaHei" panose="020B0503020204020204" pitchFamily="34" charset="-122"/>
              <a:ea typeface="Microsoft YaHei" panose="020B0503020204020204" pitchFamily="34" charset="-122"/>
            </a:endParaRPr>
          </a:p>
          <a:p>
            <a:r>
              <a:rPr lang="zh-CN" altLang="zh-CN" sz="1600" dirty="0">
                <a:latin typeface="Microsoft YaHei" panose="020B0503020204020204" pitchFamily="34" charset="-122"/>
                <a:ea typeface="Microsoft YaHei" panose="020B0503020204020204" pitchFamily="34" charset="-122"/>
              </a:rPr>
              <a:t>安焱（</a:t>
            </a:r>
            <a:r>
              <a:rPr lang="en-US" altLang="zh-CN" sz="1600" dirty="0">
                <a:latin typeface="Microsoft YaHei" panose="020B0503020204020204" pitchFamily="34" charset="-122"/>
                <a:ea typeface="Microsoft YaHei" panose="020B0503020204020204" pitchFamily="34" charset="-122"/>
              </a:rPr>
              <a:t>2021</a:t>
            </a:r>
            <a:r>
              <a:rPr lang="zh-CN" altLang="zh-CN" sz="1600" dirty="0">
                <a:latin typeface="Microsoft YaHei" panose="020B0503020204020204" pitchFamily="34" charset="-122"/>
                <a:ea typeface="Microsoft YaHei" panose="020B0503020204020204" pitchFamily="34" charset="-122"/>
              </a:rPr>
              <a:t>）通过对</a:t>
            </a:r>
            <a:r>
              <a:rPr lang="en-US" altLang="zh-CN" sz="1600" dirty="0">
                <a:latin typeface="Microsoft YaHei" panose="020B0503020204020204" pitchFamily="34" charset="-122"/>
                <a:ea typeface="Microsoft YaHei" panose="020B0503020204020204" pitchFamily="34" charset="-122"/>
              </a:rPr>
              <a:t>2018</a:t>
            </a:r>
            <a:r>
              <a:rPr lang="zh-CN" altLang="zh-CN" sz="1600" dirty="0">
                <a:latin typeface="Microsoft YaHei" panose="020B0503020204020204" pitchFamily="34" charset="-122"/>
                <a:ea typeface="Microsoft YaHei" panose="020B0503020204020204" pitchFamily="34" charset="-122"/>
              </a:rPr>
              <a:t>赛季</a:t>
            </a:r>
            <a:r>
              <a:rPr lang="en-US" altLang="zh-CN" sz="1600" dirty="0">
                <a:latin typeface="Microsoft YaHei" panose="020B0503020204020204" pitchFamily="34" charset="-122"/>
                <a:ea typeface="Microsoft YaHei" panose="020B0503020204020204" pitchFamily="34" charset="-122"/>
              </a:rPr>
              <a:t>CUBA</a:t>
            </a:r>
            <a:r>
              <a:rPr lang="zh-CN" altLang="zh-CN" sz="1600" dirty="0">
                <a:latin typeface="Microsoft YaHei" panose="020B0503020204020204" pitchFamily="34" charset="-122"/>
                <a:ea typeface="Microsoft YaHei" panose="020B0503020204020204" pitchFamily="34" charset="-122"/>
              </a:rPr>
              <a:t>男篮总决赛北京大学各项技术数据进行分析，得出进攻上，北京大学男篮的进攻能力更强，是赢得比赛的重要保证；防守上，北京大学男篮防守篮板球更稳定，在抢断上更有优势，同时造成了中南大学男篮过多的杀伤，获得了很多的罚球。</a:t>
            </a:r>
            <a:endParaRPr lang="en-US" altLang="zh-CN" sz="1600" dirty="0">
              <a:latin typeface="Microsoft YaHei" panose="020B0503020204020204" pitchFamily="34" charset="-122"/>
              <a:ea typeface="Microsoft YaHei" panose="020B0503020204020204" pitchFamily="34" charset="-122"/>
            </a:endParaRPr>
          </a:p>
          <a:p>
            <a:r>
              <a:rPr lang="zh-CN" altLang="en-US" sz="1600" dirty="0">
                <a:latin typeface="Microsoft YaHei" panose="020B0503020204020204" pitchFamily="34" charset="-122"/>
                <a:ea typeface="Microsoft YaHei" panose="020B0503020204020204" pitchFamily="34" charset="-122"/>
              </a:rPr>
              <a:t>邱程伟</a:t>
            </a:r>
            <a:r>
              <a:rPr lang="zh-CN" altLang="zh-CN" sz="1600" dirty="0">
                <a:latin typeface="Microsoft YaHei" panose="020B0503020204020204" pitchFamily="34" charset="-122"/>
                <a:ea typeface="Microsoft YaHei" panose="020B0503020204020204" pitchFamily="34" charset="-122"/>
              </a:rPr>
              <a:t>（</a:t>
            </a:r>
            <a:r>
              <a:rPr lang="en-US" altLang="zh-CN" sz="1600" dirty="0">
                <a:latin typeface="Microsoft YaHei" panose="020B0503020204020204" pitchFamily="34" charset="-122"/>
                <a:ea typeface="Microsoft YaHei" panose="020B0503020204020204" pitchFamily="34" charset="-122"/>
              </a:rPr>
              <a:t>2019</a:t>
            </a:r>
            <a:r>
              <a:rPr lang="zh-CN" altLang="zh-CN" sz="1600" dirty="0">
                <a:latin typeface="Microsoft YaHei" panose="020B0503020204020204" pitchFamily="34" charset="-122"/>
                <a:ea typeface="Microsoft YaHei" panose="020B0503020204020204" pitchFamily="34" charset="-122"/>
              </a:rPr>
              <a:t>）通过对湖南师大男篮与</a:t>
            </a:r>
            <a:r>
              <a:rPr lang="en-US" altLang="zh-CN" sz="1600" dirty="0">
                <a:latin typeface="Microsoft YaHei" panose="020B0503020204020204" pitchFamily="34" charset="-122"/>
                <a:ea typeface="Microsoft YaHei" panose="020B0503020204020204" pitchFamily="34" charset="-122"/>
              </a:rPr>
              <a:t>CUBA</a:t>
            </a:r>
            <a:r>
              <a:rPr lang="zh-CN" altLang="zh-CN" sz="1600" dirty="0">
                <a:latin typeface="Microsoft YaHei" panose="020B0503020204020204" pitchFamily="34" charset="-122"/>
                <a:ea typeface="Microsoft YaHei" panose="020B0503020204020204" pitchFamily="34" charset="-122"/>
              </a:rPr>
              <a:t>前四强高位挡拆战术运用的对比研究 ，认为四强在高位挡拆战术的运用上都具有自己的特点，北京大学高位挡拆后传非挡拆队员。</a:t>
            </a:r>
            <a:endParaRPr kumimoji="1" lang="zh-CN" altLang="en-US" sz="900" dirty="0">
              <a:latin typeface="Microsoft YaHei" panose="020B0503020204020204" pitchFamily="34" charset="-122"/>
              <a:ea typeface="Microsoft YaHei" panose="020B0503020204020204" pitchFamily="34" charset="-122"/>
            </a:endParaRPr>
          </a:p>
        </p:txBody>
      </p:sp>
      <p:sp>
        <p:nvSpPr>
          <p:cNvPr id="4" name="日期占位符 3">
            <a:extLst>
              <a:ext uri="{FF2B5EF4-FFF2-40B4-BE49-F238E27FC236}">
                <a16:creationId xmlns:a16="http://schemas.microsoft.com/office/drawing/2014/main" id="{5BFE1F66-53E1-B040-BDB6-681925E1AC6E}"/>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6CA54BD7-F89E-1C4A-B8A1-BB9B088B82EB}"/>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2FB3E03E-F72F-124E-8480-75FFB363784B}"/>
              </a:ext>
            </a:extLst>
          </p:cNvPr>
          <p:cNvSpPr>
            <a:spLocks noGrp="1"/>
          </p:cNvSpPr>
          <p:nvPr>
            <p:ph type="sldNum" sz="quarter" idx="12"/>
          </p:nvPr>
        </p:nvSpPr>
        <p:spPr/>
        <p:txBody>
          <a:bodyPr/>
          <a:lstStyle/>
          <a:p>
            <a:fld id="{03C3F5E1-8BEB-46F8-B0C6-3051342B5E98}" type="slidenum">
              <a:rPr lang="en-US" smtClean="0"/>
              <a:pPr/>
              <a:t>6</a:t>
            </a:fld>
            <a:endParaRPr lang="en-US" dirty="0"/>
          </a:p>
        </p:txBody>
      </p:sp>
    </p:spTree>
    <p:extLst>
      <p:ext uri="{BB962C8B-B14F-4D97-AF65-F5344CB8AC3E}">
        <p14:creationId xmlns:p14="http://schemas.microsoft.com/office/powerpoint/2010/main" val="920887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27C075-AF31-AE4F-B90E-769DEFD48C26}"/>
              </a:ext>
            </a:extLst>
          </p:cNvPr>
          <p:cNvSpPr>
            <a:spLocks noGrp="1"/>
          </p:cNvSpPr>
          <p:nvPr>
            <p:ph type="title"/>
          </p:nvPr>
        </p:nvSpPr>
        <p:spPr/>
        <p:txBody>
          <a:bodyPr/>
          <a:lstStyle/>
          <a:p>
            <a:r>
              <a:rPr kumimoji="1" lang="en-US" altLang="zh-CN" dirty="0"/>
              <a:t>2.</a:t>
            </a:r>
            <a:r>
              <a:rPr kumimoji="1" lang="zh-CN" altLang="en-US" dirty="0"/>
              <a:t>相关研究综述（阵地进攻战术的国外研究）</a:t>
            </a:r>
          </a:p>
        </p:txBody>
      </p:sp>
      <p:sp>
        <p:nvSpPr>
          <p:cNvPr id="3" name="内容占位符 2">
            <a:extLst>
              <a:ext uri="{FF2B5EF4-FFF2-40B4-BE49-F238E27FC236}">
                <a16:creationId xmlns:a16="http://schemas.microsoft.com/office/drawing/2014/main" id="{D0E013A0-7D65-2E49-B44F-32B9E9914722}"/>
              </a:ext>
            </a:extLst>
          </p:cNvPr>
          <p:cNvSpPr>
            <a:spLocks noGrp="1"/>
          </p:cNvSpPr>
          <p:nvPr>
            <p:ph idx="1"/>
          </p:nvPr>
        </p:nvSpPr>
        <p:spPr/>
        <p:txBody>
          <a:bodyPr/>
          <a:lstStyle/>
          <a:p>
            <a:pPr marL="45720" indent="0">
              <a:buNone/>
            </a:pPr>
            <a:r>
              <a:rPr lang="zh-CN" altLang="zh-CN" sz="1800" b="1" dirty="0">
                <a:latin typeface="Microsoft YaHei" panose="020B0503020204020204" pitchFamily="34" charset="-122"/>
                <a:ea typeface="Microsoft YaHei" panose="020B0503020204020204" pitchFamily="34" charset="-122"/>
              </a:rPr>
              <a:t>篮球技战术的研究在国外最早可追溯到上个世纪三十年代后期，美国是最早开始对篮球运动技战术研究的国家，随着篮球技战研究的深入，其他的一些国家也开始了对篮球技战术方面展开研究。</a:t>
            </a:r>
            <a:endParaRPr lang="en-US" altLang="zh-CN" sz="1800" b="1" dirty="0">
              <a:latin typeface="Microsoft YaHei" panose="020B0503020204020204" pitchFamily="34" charset="-122"/>
              <a:ea typeface="Microsoft YaHei" panose="020B0503020204020204" pitchFamily="34" charset="-122"/>
            </a:endParaRPr>
          </a:p>
          <a:p>
            <a:pPr marL="45720" indent="0">
              <a:buNone/>
            </a:pPr>
            <a:endParaRPr lang="zh-CN" altLang="zh-CN" sz="1800" b="1" dirty="0">
              <a:latin typeface="Microsoft YaHei" panose="020B0503020204020204" pitchFamily="34" charset="-122"/>
              <a:ea typeface="Microsoft YaHei" panose="020B0503020204020204" pitchFamily="34" charset="-122"/>
            </a:endParaRPr>
          </a:p>
          <a:p>
            <a:r>
              <a:rPr lang="en-US" altLang="zh-CN" sz="1600" dirty="0" err="1">
                <a:latin typeface="Microsoft YaHei" panose="020B0503020204020204" pitchFamily="34" charset="-122"/>
                <a:ea typeface="Microsoft YaHei" panose="020B0503020204020204" pitchFamily="34" charset="-122"/>
              </a:rPr>
              <a:t>MoffitJeffrey</a:t>
            </a:r>
            <a:r>
              <a:rPr lang="zh-CN" altLang="zh-CN" sz="1600" dirty="0">
                <a:latin typeface="Microsoft YaHei" panose="020B0503020204020204" pitchFamily="34" charset="-122"/>
                <a:ea typeface="Microsoft YaHei" panose="020B0503020204020204" pitchFamily="34" charset="-122"/>
              </a:rPr>
              <a:t>等在探讨篮球运动员常见的技术和进攻战术中开发了一种观察工具体来分析小游戏的表现，结果表明：比赛中最常见的传球技术是胸前传球、头顶传球和弹跳传球。在运球方面，经常观察到交叉运球和变速运球。跳投、定位球和上篮也经常被使用。</a:t>
            </a:r>
            <a:endParaRPr lang="en-US" altLang="zh-CN" sz="1600" dirty="0">
              <a:latin typeface="Microsoft YaHei" panose="020B0503020204020204" pitchFamily="34" charset="-122"/>
              <a:ea typeface="Microsoft YaHei" panose="020B0503020204020204" pitchFamily="34" charset="-122"/>
            </a:endParaRPr>
          </a:p>
          <a:p>
            <a:r>
              <a:rPr lang="en-US" altLang="zh-CN" sz="1600" dirty="0" err="1">
                <a:latin typeface="Microsoft YaHei" panose="020B0503020204020204" pitchFamily="34" charset="-122"/>
                <a:ea typeface="Microsoft YaHei" panose="020B0503020204020204" pitchFamily="34" charset="-122"/>
              </a:rPr>
              <a:t>Cardenas,David</a:t>
            </a:r>
            <a:r>
              <a:rPr lang="zh-CN" altLang="zh-CN" sz="1600" dirty="0">
                <a:latin typeface="Microsoft YaHei" panose="020B0503020204020204" pitchFamily="34" charset="-122"/>
                <a:ea typeface="Microsoft YaHei" panose="020B0503020204020204" pitchFamily="34" charset="-122"/>
              </a:rPr>
              <a:t>，</a:t>
            </a:r>
            <a:r>
              <a:rPr lang="en-US" altLang="zh-CN" sz="1600" dirty="0" err="1">
                <a:latin typeface="Microsoft YaHei" panose="020B0503020204020204" pitchFamily="34" charset="-122"/>
                <a:ea typeface="Microsoft YaHei" panose="020B0503020204020204" pitchFamily="34" charset="-122"/>
              </a:rPr>
              <a:t>Ortega,Enrique</a:t>
            </a:r>
            <a:r>
              <a:rPr lang="zh-CN" altLang="zh-CN" sz="1600" dirty="0">
                <a:latin typeface="Microsoft YaHei" panose="020B0503020204020204" pitchFamily="34" charset="-122"/>
                <a:ea typeface="Microsoft YaHei" panose="020B0503020204020204" pitchFamily="34" charset="-122"/>
              </a:rPr>
              <a:t>等认为，篮球队最重要的特点之一就是比赛速度，更重要的是，当最初的动作是传球时，快攻的成功率会增加。这些结果可能有助于教练设计以提高进攻过渡为目标的训练过程。 </a:t>
            </a:r>
            <a:endParaRPr kumimoji="1" lang="zh-CN" altLang="en-US" sz="1600" dirty="0">
              <a:latin typeface="Microsoft YaHei" panose="020B0503020204020204" pitchFamily="34" charset="-122"/>
              <a:ea typeface="Microsoft YaHei" panose="020B0503020204020204" pitchFamily="34" charset="-122"/>
            </a:endParaRPr>
          </a:p>
        </p:txBody>
      </p:sp>
      <p:sp>
        <p:nvSpPr>
          <p:cNvPr id="4" name="日期占位符 3">
            <a:extLst>
              <a:ext uri="{FF2B5EF4-FFF2-40B4-BE49-F238E27FC236}">
                <a16:creationId xmlns:a16="http://schemas.microsoft.com/office/drawing/2014/main" id="{67EA8FD9-C570-4F4B-9BA6-310F8EAE795B}"/>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0BE52D44-C624-C843-90ED-8E8DCE823EF2}"/>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92EC1454-5FE4-684C-B4D2-8156613758F6}"/>
              </a:ext>
            </a:extLst>
          </p:cNvPr>
          <p:cNvSpPr>
            <a:spLocks noGrp="1"/>
          </p:cNvSpPr>
          <p:nvPr>
            <p:ph type="sldNum" sz="quarter" idx="12"/>
          </p:nvPr>
        </p:nvSpPr>
        <p:spPr/>
        <p:txBody>
          <a:bodyPr/>
          <a:lstStyle/>
          <a:p>
            <a:fld id="{03C3F5E1-8BEB-46F8-B0C6-3051342B5E98}" type="slidenum">
              <a:rPr lang="en-US" smtClean="0"/>
              <a:pPr/>
              <a:t>7</a:t>
            </a:fld>
            <a:endParaRPr lang="en-US" dirty="0"/>
          </a:p>
        </p:txBody>
      </p:sp>
    </p:spTree>
    <p:extLst>
      <p:ext uri="{BB962C8B-B14F-4D97-AF65-F5344CB8AC3E}">
        <p14:creationId xmlns:p14="http://schemas.microsoft.com/office/powerpoint/2010/main" val="22512086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ADE90F-F00F-6A4B-AF3F-5CFF436B3A3C}"/>
              </a:ext>
            </a:extLst>
          </p:cNvPr>
          <p:cNvSpPr>
            <a:spLocks noGrp="1"/>
          </p:cNvSpPr>
          <p:nvPr>
            <p:ph type="title"/>
          </p:nvPr>
        </p:nvSpPr>
        <p:spPr/>
        <p:txBody>
          <a:bodyPr/>
          <a:lstStyle/>
          <a:p>
            <a:r>
              <a:rPr kumimoji="1" lang="en-US" altLang="zh-CN" dirty="0"/>
              <a:t>3.</a:t>
            </a:r>
            <a:r>
              <a:rPr kumimoji="1" lang="zh-CN" altLang="en-US" dirty="0"/>
              <a:t>研究对象与研究方法</a:t>
            </a:r>
          </a:p>
        </p:txBody>
      </p:sp>
      <p:sp>
        <p:nvSpPr>
          <p:cNvPr id="3" name="内容占位符 2">
            <a:extLst>
              <a:ext uri="{FF2B5EF4-FFF2-40B4-BE49-F238E27FC236}">
                <a16:creationId xmlns:a16="http://schemas.microsoft.com/office/drawing/2014/main" id="{1C40F5EE-9E34-804F-8DB2-6C39CE3B7785}"/>
              </a:ext>
            </a:extLst>
          </p:cNvPr>
          <p:cNvSpPr>
            <a:spLocks noGrp="1"/>
          </p:cNvSpPr>
          <p:nvPr>
            <p:ph idx="1"/>
          </p:nvPr>
        </p:nvSpPr>
        <p:spPr/>
        <p:txBody>
          <a:bodyPr/>
          <a:lstStyle/>
          <a:p>
            <a:r>
              <a:rPr kumimoji="1" lang="zh-CN" altLang="en-US" dirty="0">
                <a:latin typeface="Microsoft YaHei" panose="020B0503020204020204" pitchFamily="34" charset="-122"/>
                <a:ea typeface="Microsoft YaHei" panose="020B0503020204020204" pitchFamily="34" charset="-122"/>
              </a:rPr>
              <a:t>研究对象</a:t>
            </a:r>
            <a:endParaRPr kumimoji="1" lang="en-US" altLang="zh-CN" dirty="0">
              <a:latin typeface="Microsoft YaHei" panose="020B0503020204020204" pitchFamily="34" charset="-122"/>
              <a:ea typeface="Microsoft YaHei" panose="020B0503020204020204" pitchFamily="34" charset="-122"/>
            </a:endParaRPr>
          </a:p>
          <a:p>
            <a:pPr marL="45720" indent="0">
              <a:buNone/>
            </a:pPr>
            <a:r>
              <a:rPr lang="zh-CN" altLang="zh-CN" dirty="0">
                <a:latin typeface="Microsoft YaHei" panose="020B0503020204020204" pitchFamily="34" charset="-122"/>
                <a:ea typeface="Microsoft YaHei" panose="020B0503020204020204" pitchFamily="34" charset="-122"/>
              </a:rPr>
              <a:t>本次研究的对象主要针对</a:t>
            </a:r>
            <a:r>
              <a:rPr lang="zh-CN" altLang="en-US" dirty="0">
                <a:latin typeface="Microsoft YaHei" panose="020B0503020204020204" pitchFamily="34" charset="-122"/>
                <a:ea typeface="Microsoft YaHei" panose="020B0503020204020204" pitchFamily="34" charset="-122"/>
              </a:rPr>
              <a:t>第</a:t>
            </a:r>
            <a:r>
              <a:rPr lang="en-US" altLang="zh-CN" dirty="0">
                <a:latin typeface="Microsoft YaHei" panose="020B0503020204020204" pitchFamily="34" charset="-122"/>
                <a:ea typeface="Microsoft YaHei" panose="020B0503020204020204" pitchFamily="34" charset="-122"/>
              </a:rPr>
              <a:t>24</a:t>
            </a:r>
            <a:r>
              <a:rPr lang="zh-CN" altLang="en-US" dirty="0">
                <a:latin typeface="Microsoft YaHei" panose="020B0503020204020204" pitchFamily="34" charset="-122"/>
                <a:ea typeface="Microsoft YaHei" panose="020B0503020204020204" pitchFamily="34" charset="-122"/>
              </a:rPr>
              <a:t>届</a:t>
            </a:r>
            <a:r>
              <a:rPr lang="en-US" altLang="zh-CN" dirty="0">
                <a:latin typeface="Microsoft YaHei" panose="020B0503020204020204" pitchFamily="34" charset="-122"/>
                <a:ea typeface="Microsoft YaHei" panose="020B0503020204020204" pitchFamily="34" charset="-122"/>
              </a:rPr>
              <a:t>CUBA</a:t>
            </a:r>
            <a:r>
              <a:rPr lang="zh-CN" altLang="zh-CN" dirty="0">
                <a:latin typeface="Microsoft YaHei" panose="020B0503020204020204" pitchFamily="34" charset="-122"/>
                <a:ea typeface="Microsoft YaHei" panose="020B0503020204020204" pitchFamily="34" charset="-122"/>
              </a:rPr>
              <a:t>赛季中北京大学在</a:t>
            </a:r>
            <a:r>
              <a:rPr lang="zh-CN" altLang="en-US" dirty="0">
                <a:latin typeface="Microsoft YaHei" panose="020B0503020204020204" pitchFamily="34" charset="-122"/>
                <a:ea typeface="Microsoft YaHei" panose="020B0503020204020204" pitchFamily="34" charset="-122"/>
              </a:rPr>
              <a:t>东北赛区、全国赛、八强赛、四强赛</a:t>
            </a:r>
            <a:r>
              <a:rPr lang="zh-CN" altLang="zh-CN" dirty="0">
                <a:latin typeface="Microsoft YaHei" panose="020B0503020204020204" pitchFamily="34" charset="-122"/>
                <a:ea typeface="Microsoft YaHei" panose="020B0503020204020204" pitchFamily="34" charset="-122"/>
              </a:rPr>
              <a:t>中</a:t>
            </a:r>
            <a:r>
              <a:rPr lang="zh-CN" altLang="en-US" dirty="0">
                <a:latin typeface="Microsoft YaHei" panose="020B0503020204020204" pitchFamily="34" charset="-122"/>
                <a:ea typeface="Microsoft YaHei" panose="020B0503020204020204" pitchFamily="34" charset="-122"/>
              </a:rPr>
              <a:t>阵地进攻战术</a:t>
            </a:r>
            <a:r>
              <a:rPr lang="zh-CN" altLang="zh-CN" dirty="0">
                <a:latin typeface="Microsoft YaHei" panose="020B0503020204020204" pitchFamily="34" charset="-122"/>
                <a:ea typeface="Microsoft YaHei" panose="020B0503020204020204" pitchFamily="34" charset="-122"/>
              </a:rPr>
              <a:t>进行统计分析。</a:t>
            </a:r>
            <a:endParaRPr lang="en-US" altLang="zh-CN" dirty="0">
              <a:latin typeface="Microsoft YaHei" panose="020B0503020204020204" pitchFamily="34" charset="-122"/>
              <a:ea typeface="Microsoft YaHei" panose="020B0503020204020204" pitchFamily="34" charset="-122"/>
            </a:endParaRPr>
          </a:p>
          <a:p>
            <a:pPr marL="45720" indent="0">
              <a:buNone/>
            </a:pPr>
            <a:r>
              <a:rPr lang="zh-CN" altLang="zh-CN" dirty="0">
                <a:latin typeface="Microsoft YaHei" panose="020B0503020204020204" pitchFamily="34" charset="-122"/>
                <a:ea typeface="Microsoft YaHei" panose="020B0503020204020204" pitchFamily="34" charset="-122"/>
              </a:rPr>
              <a:t>为方便分析，本次将球场区域划分为如下</a:t>
            </a:r>
            <a:r>
              <a:rPr lang="en-US" altLang="zh-CN" dirty="0">
                <a:latin typeface="Microsoft YaHei" panose="020B0503020204020204" pitchFamily="34" charset="-122"/>
                <a:ea typeface="Microsoft YaHei" panose="020B0503020204020204" pitchFamily="34" charset="-122"/>
              </a:rPr>
              <a:t>7</a:t>
            </a:r>
            <a:r>
              <a:rPr lang="zh-CN" altLang="zh-CN" dirty="0">
                <a:latin typeface="Microsoft YaHei" panose="020B0503020204020204" pitchFamily="34" charset="-122"/>
                <a:ea typeface="Microsoft YaHei" panose="020B0503020204020204" pitchFamily="34" charset="-122"/>
              </a:rPr>
              <a:t>个区域，如下图所示：</a:t>
            </a:r>
          </a:p>
          <a:p>
            <a:pPr marL="45720" indent="0">
              <a:buNone/>
            </a:pPr>
            <a:r>
              <a:rPr lang="zh-CN" altLang="zh-CN" dirty="0"/>
              <a:t> </a:t>
            </a:r>
            <a:endParaRPr kumimoji="1" lang="zh-CN" altLang="en-US" dirty="0"/>
          </a:p>
        </p:txBody>
      </p:sp>
      <p:sp>
        <p:nvSpPr>
          <p:cNvPr id="4" name="日期占位符 3">
            <a:extLst>
              <a:ext uri="{FF2B5EF4-FFF2-40B4-BE49-F238E27FC236}">
                <a16:creationId xmlns:a16="http://schemas.microsoft.com/office/drawing/2014/main" id="{87399175-D9BB-A745-861D-B7047EF4B93A}"/>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DDEE1C01-9D87-8B4A-BDF3-D02C5707995A}"/>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F6DBFAF6-B767-6046-BA1C-41FCF5D08050}"/>
              </a:ext>
            </a:extLst>
          </p:cNvPr>
          <p:cNvSpPr>
            <a:spLocks noGrp="1"/>
          </p:cNvSpPr>
          <p:nvPr>
            <p:ph type="sldNum" sz="quarter" idx="12"/>
          </p:nvPr>
        </p:nvSpPr>
        <p:spPr/>
        <p:txBody>
          <a:bodyPr/>
          <a:lstStyle/>
          <a:p>
            <a:fld id="{03C3F5E1-8BEB-46F8-B0C6-3051342B5E98}" type="slidenum">
              <a:rPr lang="en-US" smtClean="0"/>
              <a:pPr/>
              <a:t>8</a:t>
            </a:fld>
            <a:endParaRPr lang="en-US" dirty="0"/>
          </a:p>
        </p:txBody>
      </p:sp>
    </p:spTree>
    <p:extLst>
      <p:ext uri="{BB962C8B-B14F-4D97-AF65-F5344CB8AC3E}">
        <p14:creationId xmlns:p14="http://schemas.microsoft.com/office/powerpoint/2010/main" val="526111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00333C-8BCA-9641-9CC1-1304F8570DD8}"/>
              </a:ext>
            </a:extLst>
          </p:cNvPr>
          <p:cNvSpPr>
            <a:spLocks noGrp="1"/>
          </p:cNvSpPr>
          <p:nvPr>
            <p:ph type="title"/>
          </p:nvPr>
        </p:nvSpPr>
        <p:spPr/>
        <p:txBody>
          <a:bodyPr/>
          <a:lstStyle/>
          <a:p>
            <a:r>
              <a:rPr kumimoji="1" lang="en-US" altLang="zh-CN" dirty="0"/>
              <a:t>3.</a:t>
            </a:r>
            <a:r>
              <a:rPr kumimoji="1" lang="zh-CN" altLang="en-US" dirty="0"/>
              <a:t>研究对象与研究方法</a:t>
            </a:r>
          </a:p>
        </p:txBody>
      </p:sp>
      <p:sp>
        <p:nvSpPr>
          <p:cNvPr id="3" name="内容占位符 2">
            <a:extLst>
              <a:ext uri="{FF2B5EF4-FFF2-40B4-BE49-F238E27FC236}">
                <a16:creationId xmlns:a16="http://schemas.microsoft.com/office/drawing/2014/main" id="{9A3407AF-D58A-0549-922F-4CD69DDB1FD6}"/>
              </a:ext>
            </a:extLst>
          </p:cNvPr>
          <p:cNvSpPr>
            <a:spLocks noGrp="1"/>
          </p:cNvSpPr>
          <p:nvPr>
            <p:ph idx="1"/>
          </p:nvPr>
        </p:nvSpPr>
        <p:spPr>
          <a:xfrm>
            <a:off x="4767580" y="1207008"/>
            <a:ext cx="3599179" cy="4662086"/>
          </a:xfrm>
        </p:spPr>
        <p:txBody>
          <a:bodyPr/>
          <a:lstStyle/>
          <a:p>
            <a:r>
              <a:rPr lang="en-US" altLang="zh-CN" dirty="0">
                <a:latin typeface="Microsoft YaHei" panose="020B0503020204020204" pitchFamily="34" charset="-122"/>
                <a:ea typeface="Microsoft YaHei" panose="020B0503020204020204" pitchFamily="34" charset="-122"/>
              </a:rPr>
              <a:t>1</a:t>
            </a:r>
            <a:r>
              <a:rPr lang="zh-CN" altLang="zh-CN" dirty="0">
                <a:latin typeface="Microsoft YaHei" panose="020B0503020204020204" pitchFamily="34" charset="-122"/>
                <a:ea typeface="Microsoft YaHei" panose="020B0503020204020204" pitchFamily="34" charset="-122"/>
              </a:rPr>
              <a:t>为前场</a:t>
            </a:r>
            <a:r>
              <a:rPr lang="en-US" altLang="zh-CN" dirty="0">
                <a:latin typeface="Microsoft YaHei" panose="020B0503020204020204" pitchFamily="34" charset="-122"/>
                <a:ea typeface="Microsoft YaHei" panose="020B0503020204020204" pitchFamily="34" charset="-122"/>
              </a:rPr>
              <a:t>90°</a:t>
            </a:r>
            <a:r>
              <a:rPr lang="zh-CN" altLang="zh-CN" dirty="0">
                <a:latin typeface="Microsoft YaHei" panose="020B0503020204020204" pitchFamily="34" charset="-122"/>
                <a:ea typeface="Microsoft YaHei" panose="020B0503020204020204" pitchFamily="34" charset="-122"/>
              </a:rPr>
              <a:t>（弧顶位置）；</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2</a:t>
            </a:r>
            <a:r>
              <a:rPr lang="zh-CN" altLang="zh-CN" dirty="0">
                <a:latin typeface="Microsoft YaHei" panose="020B0503020204020204" pitchFamily="34" charset="-122"/>
                <a:ea typeface="Microsoft YaHei" panose="020B0503020204020204" pitchFamily="34" charset="-122"/>
              </a:rPr>
              <a:t>为前场三秒区内；</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3</a:t>
            </a:r>
            <a:r>
              <a:rPr lang="zh-CN" altLang="zh-CN" dirty="0">
                <a:latin typeface="Microsoft YaHei" panose="020B0503020204020204" pitchFamily="34" charset="-122"/>
                <a:ea typeface="Microsoft YaHei" panose="020B0503020204020204" pitchFamily="34" charset="-122"/>
              </a:rPr>
              <a:t>为前场左侧</a:t>
            </a:r>
            <a:r>
              <a:rPr lang="en-US" altLang="zh-CN" dirty="0">
                <a:latin typeface="Microsoft YaHei" panose="020B0503020204020204" pitchFamily="34" charset="-122"/>
                <a:ea typeface="Microsoft YaHei" panose="020B0503020204020204" pitchFamily="34" charset="-122"/>
              </a:rPr>
              <a:t>45°-90°</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4</a:t>
            </a:r>
            <a:r>
              <a:rPr lang="zh-CN" altLang="zh-CN" dirty="0">
                <a:latin typeface="Microsoft YaHei" panose="020B0503020204020204" pitchFamily="34" charset="-122"/>
                <a:ea typeface="Microsoft YaHei" panose="020B0503020204020204" pitchFamily="34" charset="-122"/>
              </a:rPr>
              <a:t>为前场右侧</a:t>
            </a:r>
            <a:r>
              <a:rPr lang="en-US" altLang="zh-CN" dirty="0">
                <a:latin typeface="Microsoft YaHei" panose="020B0503020204020204" pitchFamily="34" charset="-122"/>
                <a:ea typeface="Microsoft YaHei" panose="020B0503020204020204" pitchFamily="34" charset="-122"/>
              </a:rPr>
              <a:t>45°-90°</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5</a:t>
            </a:r>
            <a:r>
              <a:rPr lang="zh-CN" altLang="zh-CN" dirty="0">
                <a:latin typeface="Microsoft YaHei" panose="020B0503020204020204" pitchFamily="34" charset="-122"/>
                <a:ea typeface="Microsoft YaHei" panose="020B0503020204020204" pitchFamily="34" charset="-122"/>
              </a:rPr>
              <a:t>为前场</a:t>
            </a:r>
            <a:r>
              <a:rPr lang="zh-CN" altLang="en-US" dirty="0">
                <a:latin typeface="Microsoft YaHei" panose="020B0503020204020204" pitchFamily="34" charset="-122"/>
                <a:ea typeface="Microsoft YaHei" panose="020B0503020204020204" pitchFamily="34" charset="-122"/>
              </a:rPr>
              <a:t>左</a:t>
            </a:r>
            <a:r>
              <a:rPr lang="zh-CN" altLang="zh-CN" dirty="0">
                <a:latin typeface="Microsoft YaHei" panose="020B0503020204020204" pitchFamily="34" charset="-122"/>
                <a:ea typeface="Microsoft YaHei" panose="020B0503020204020204" pitchFamily="34" charset="-122"/>
              </a:rPr>
              <a:t>侧</a:t>
            </a:r>
            <a:r>
              <a:rPr lang="en-US" altLang="zh-CN" dirty="0">
                <a:latin typeface="Microsoft YaHei" panose="020B0503020204020204" pitchFamily="34" charset="-122"/>
                <a:ea typeface="Microsoft YaHei" panose="020B0503020204020204" pitchFamily="34" charset="-122"/>
              </a:rPr>
              <a:t>0°-45°</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6</a:t>
            </a:r>
            <a:r>
              <a:rPr lang="zh-CN" altLang="zh-CN" dirty="0">
                <a:latin typeface="Microsoft YaHei" panose="020B0503020204020204" pitchFamily="34" charset="-122"/>
                <a:ea typeface="Microsoft YaHei" panose="020B0503020204020204" pitchFamily="34" charset="-122"/>
              </a:rPr>
              <a:t>为前场右侧</a:t>
            </a:r>
            <a:r>
              <a:rPr lang="en-US" altLang="zh-CN" dirty="0">
                <a:latin typeface="Microsoft YaHei" panose="020B0503020204020204" pitchFamily="34" charset="-122"/>
                <a:ea typeface="Microsoft YaHei" panose="020B0503020204020204" pitchFamily="34" charset="-122"/>
              </a:rPr>
              <a:t>0°-45°</a:t>
            </a:r>
            <a:r>
              <a:rPr lang="zh-CN" altLang="zh-CN"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r>
              <a:rPr lang="en-US" altLang="zh-CN" dirty="0">
                <a:latin typeface="Microsoft YaHei" panose="020B0503020204020204" pitchFamily="34" charset="-122"/>
                <a:ea typeface="Microsoft YaHei" panose="020B0503020204020204" pitchFamily="34" charset="-122"/>
              </a:rPr>
              <a:t>7</a:t>
            </a:r>
            <a:r>
              <a:rPr lang="zh-CN" altLang="zh-CN" dirty="0">
                <a:latin typeface="Microsoft YaHei" panose="020B0503020204020204" pitchFamily="34" charset="-122"/>
                <a:ea typeface="Microsoft YaHei" panose="020B0503020204020204" pitchFamily="34" charset="-122"/>
              </a:rPr>
              <a:t>为中后场。</a:t>
            </a:r>
          </a:p>
          <a:p>
            <a:endParaRPr kumimoji="1" lang="zh-CN" altLang="en-US" dirty="0"/>
          </a:p>
        </p:txBody>
      </p:sp>
      <p:sp>
        <p:nvSpPr>
          <p:cNvPr id="4" name="日期占位符 3">
            <a:extLst>
              <a:ext uri="{FF2B5EF4-FFF2-40B4-BE49-F238E27FC236}">
                <a16:creationId xmlns:a16="http://schemas.microsoft.com/office/drawing/2014/main" id="{EFD52A47-B636-954E-BE4D-A64F04C51063}"/>
              </a:ext>
            </a:extLst>
          </p:cNvPr>
          <p:cNvSpPr>
            <a:spLocks noGrp="1"/>
          </p:cNvSpPr>
          <p:nvPr>
            <p:ph type="dt" sz="half" idx="10"/>
          </p:nvPr>
        </p:nvSpPr>
        <p:spPr/>
        <p:txBody>
          <a:bodyPr/>
          <a:lstStyle/>
          <a:p>
            <a:endParaRPr lang="en-US" dirty="0"/>
          </a:p>
        </p:txBody>
      </p:sp>
      <p:sp>
        <p:nvSpPr>
          <p:cNvPr id="5" name="页脚占位符 4">
            <a:extLst>
              <a:ext uri="{FF2B5EF4-FFF2-40B4-BE49-F238E27FC236}">
                <a16:creationId xmlns:a16="http://schemas.microsoft.com/office/drawing/2014/main" id="{7CBFB8DB-3D73-F747-9FF3-5D2BD8A9937F}"/>
              </a:ext>
            </a:extLst>
          </p:cNvPr>
          <p:cNvSpPr>
            <a:spLocks noGrp="1"/>
          </p:cNvSpPr>
          <p:nvPr>
            <p:ph type="ftr" sz="quarter" idx="11"/>
          </p:nvPr>
        </p:nvSpPr>
        <p:spPr/>
        <p:txBody>
          <a:bodyPr/>
          <a:lstStyle/>
          <a:p>
            <a:endParaRPr lang="en-US" dirty="0"/>
          </a:p>
        </p:txBody>
      </p:sp>
      <p:sp>
        <p:nvSpPr>
          <p:cNvPr id="6" name="灯片编号占位符 5">
            <a:extLst>
              <a:ext uri="{FF2B5EF4-FFF2-40B4-BE49-F238E27FC236}">
                <a16:creationId xmlns:a16="http://schemas.microsoft.com/office/drawing/2014/main" id="{E694D67F-CA31-B741-9CC6-88D147B4AAD1}"/>
              </a:ext>
            </a:extLst>
          </p:cNvPr>
          <p:cNvSpPr>
            <a:spLocks noGrp="1"/>
          </p:cNvSpPr>
          <p:nvPr>
            <p:ph type="sldNum" sz="quarter" idx="12"/>
          </p:nvPr>
        </p:nvSpPr>
        <p:spPr/>
        <p:txBody>
          <a:bodyPr/>
          <a:lstStyle/>
          <a:p>
            <a:fld id="{03C3F5E1-8BEB-46F8-B0C6-3051342B5E98}" type="slidenum">
              <a:rPr lang="en-US" smtClean="0"/>
              <a:pPr/>
              <a:t>9</a:t>
            </a:fld>
            <a:endParaRPr lang="en-US" dirty="0"/>
          </a:p>
        </p:txBody>
      </p:sp>
      <p:sp>
        <p:nvSpPr>
          <p:cNvPr id="20" name="矩形 19">
            <a:extLst>
              <a:ext uri="{FF2B5EF4-FFF2-40B4-BE49-F238E27FC236}">
                <a16:creationId xmlns:a16="http://schemas.microsoft.com/office/drawing/2014/main" id="{CEE2710A-81B3-364F-8416-60962BFBA027}"/>
              </a:ext>
            </a:extLst>
          </p:cNvPr>
          <p:cNvSpPr/>
          <p:nvPr/>
        </p:nvSpPr>
        <p:spPr>
          <a:xfrm>
            <a:off x="822960" y="1207007"/>
            <a:ext cx="4295474" cy="1172778"/>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zh-CN" altLang="en-US">
              <a:solidFill>
                <a:sysClr val="windowText" lastClr="000000"/>
              </a:solidFill>
            </a:endParaRPr>
          </a:p>
        </p:txBody>
      </p:sp>
      <p:pic>
        <p:nvPicPr>
          <p:cNvPr id="26" name="图片 25">
            <a:extLst>
              <a:ext uri="{FF2B5EF4-FFF2-40B4-BE49-F238E27FC236}">
                <a16:creationId xmlns:a16="http://schemas.microsoft.com/office/drawing/2014/main" id="{44481FFC-8A8F-494E-935F-CCDF0D800D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8797" y="1207007"/>
            <a:ext cx="4032945" cy="4443986"/>
          </a:xfrm>
          <a:prstGeom prst="rect">
            <a:avLst/>
          </a:prstGeom>
        </p:spPr>
      </p:pic>
      <p:sp>
        <p:nvSpPr>
          <p:cNvPr id="34" name="框架 33">
            <a:extLst>
              <a:ext uri="{FF2B5EF4-FFF2-40B4-BE49-F238E27FC236}">
                <a16:creationId xmlns:a16="http://schemas.microsoft.com/office/drawing/2014/main" id="{74817930-F05E-774B-AE06-4A878ECCE6BD}"/>
              </a:ext>
            </a:extLst>
          </p:cNvPr>
          <p:cNvSpPr>
            <a:spLocks noChangeAspect="1"/>
          </p:cNvSpPr>
          <p:nvPr/>
        </p:nvSpPr>
        <p:spPr>
          <a:xfrm>
            <a:off x="822960" y="1207006"/>
            <a:ext cx="3960000" cy="1156492"/>
          </a:xfrm>
          <a:prstGeom prst="fram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zh-CN" altLang="en-US" b="1" spc="5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35" name="文本框 34">
            <a:extLst>
              <a:ext uri="{FF2B5EF4-FFF2-40B4-BE49-F238E27FC236}">
                <a16:creationId xmlns:a16="http://schemas.microsoft.com/office/drawing/2014/main" id="{FB50ADD2-C3F9-6B4B-827D-EF6E84A0294E}"/>
              </a:ext>
            </a:extLst>
          </p:cNvPr>
          <p:cNvSpPr txBox="1"/>
          <p:nvPr/>
        </p:nvSpPr>
        <p:spPr>
          <a:xfrm>
            <a:off x="2619579" y="1523642"/>
            <a:ext cx="383438" cy="523220"/>
          </a:xfrm>
          <a:prstGeom prst="rect">
            <a:avLst/>
          </a:prstGeom>
          <a:noFill/>
        </p:spPr>
        <p:txBody>
          <a:bodyPr wrap="none" rtlCol="0">
            <a:spAutoFit/>
          </a:bodyPr>
          <a:lstStyle/>
          <a:p>
            <a:r>
              <a:rPr kumimoji="1" lang="en-US" altLang="zh-CN" sz="2800" b="1" dirty="0">
                <a:highlight>
                  <a:srgbClr val="00FFFF"/>
                </a:highlight>
              </a:rPr>
              <a:t>7</a:t>
            </a:r>
            <a:endParaRPr kumimoji="1" lang="zh-CN" altLang="en-US" sz="2800" b="1" dirty="0">
              <a:highlight>
                <a:srgbClr val="00FFFF"/>
              </a:highlight>
            </a:endParaRPr>
          </a:p>
        </p:txBody>
      </p:sp>
      <p:sp>
        <p:nvSpPr>
          <p:cNvPr id="37" name="框架 36">
            <a:extLst>
              <a:ext uri="{FF2B5EF4-FFF2-40B4-BE49-F238E27FC236}">
                <a16:creationId xmlns:a16="http://schemas.microsoft.com/office/drawing/2014/main" id="{68740FDD-F4FE-C343-9EB5-DEAED5A082AF}"/>
              </a:ext>
            </a:extLst>
          </p:cNvPr>
          <p:cNvSpPr/>
          <p:nvPr/>
        </p:nvSpPr>
        <p:spPr>
          <a:xfrm>
            <a:off x="2028092" y="2363498"/>
            <a:ext cx="1453662" cy="1634071"/>
          </a:xfrm>
          <a:prstGeom prst="fram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n>
                <a:solidFill>
                  <a:srgbClr val="FFFF00"/>
                </a:solidFill>
              </a:ln>
              <a:solidFill>
                <a:srgbClr val="FFFF00"/>
              </a:solidFill>
            </a:endParaRPr>
          </a:p>
        </p:txBody>
      </p:sp>
      <p:sp>
        <p:nvSpPr>
          <p:cNvPr id="38" name="文本框 37">
            <a:extLst>
              <a:ext uri="{FF2B5EF4-FFF2-40B4-BE49-F238E27FC236}">
                <a16:creationId xmlns:a16="http://schemas.microsoft.com/office/drawing/2014/main" id="{BEC083D7-3C42-864A-9C9E-C79F2274773B}"/>
              </a:ext>
            </a:extLst>
          </p:cNvPr>
          <p:cNvSpPr txBox="1"/>
          <p:nvPr/>
        </p:nvSpPr>
        <p:spPr>
          <a:xfrm>
            <a:off x="2638816" y="2970481"/>
            <a:ext cx="354584" cy="461665"/>
          </a:xfrm>
          <a:prstGeom prst="rect">
            <a:avLst/>
          </a:prstGeom>
          <a:noFill/>
        </p:spPr>
        <p:txBody>
          <a:bodyPr wrap="none" rtlCol="0">
            <a:spAutoFit/>
          </a:bodyPr>
          <a:lstStyle/>
          <a:p>
            <a:r>
              <a:rPr kumimoji="1" lang="en-US" altLang="zh-CN" sz="2400" dirty="0">
                <a:highlight>
                  <a:srgbClr val="FFFF00"/>
                </a:highlight>
              </a:rPr>
              <a:t>1</a:t>
            </a:r>
            <a:endParaRPr kumimoji="1" lang="zh-CN" altLang="en-US" sz="2400" dirty="0">
              <a:highlight>
                <a:srgbClr val="FFFF00"/>
              </a:highlight>
            </a:endParaRPr>
          </a:p>
        </p:txBody>
      </p:sp>
      <p:sp>
        <p:nvSpPr>
          <p:cNvPr id="39" name="框架 38">
            <a:extLst>
              <a:ext uri="{FF2B5EF4-FFF2-40B4-BE49-F238E27FC236}">
                <a16:creationId xmlns:a16="http://schemas.microsoft.com/office/drawing/2014/main" id="{AEFD7FE6-BCFB-DE49-A7FD-49194F72A691}"/>
              </a:ext>
            </a:extLst>
          </p:cNvPr>
          <p:cNvSpPr/>
          <p:nvPr/>
        </p:nvSpPr>
        <p:spPr>
          <a:xfrm>
            <a:off x="822960" y="2363498"/>
            <a:ext cx="1285235" cy="1880256"/>
          </a:xfrm>
          <a:prstGeom prst="fram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b="1" spc="5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40" name="框架 39">
            <a:extLst>
              <a:ext uri="{FF2B5EF4-FFF2-40B4-BE49-F238E27FC236}">
                <a16:creationId xmlns:a16="http://schemas.microsoft.com/office/drawing/2014/main" id="{C6DE2054-4EAD-A547-8662-CAC5ACB24D7B}"/>
              </a:ext>
            </a:extLst>
          </p:cNvPr>
          <p:cNvSpPr/>
          <p:nvPr/>
        </p:nvSpPr>
        <p:spPr>
          <a:xfrm>
            <a:off x="3481754" y="2379785"/>
            <a:ext cx="1301206" cy="1863969"/>
          </a:xfrm>
          <a:prstGeom prst="fram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1" name="框架 40">
            <a:extLst>
              <a:ext uri="{FF2B5EF4-FFF2-40B4-BE49-F238E27FC236}">
                <a16:creationId xmlns:a16="http://schemas.microsoft.com/office/drawing/2014/main" id="{086B1CA4-08AC-8E4F-8A14-222A88FECF98}"/>
              </a:ext>
            </a:extLst>
          </p:cNvPr>
          <p:cNvSpPr/>
          <p:nvPr/>
        </p:nvSpPr>
        <p:spPr>
          <a:xfrm>
            <a:off x="2108195" y="3997569"/>
            <a:ext cx="1373559" cy="1653424"/>
          </a:xfrm>
          <a:prstGeom prst="fram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solidFill>
                <a:schemeClr val="tx1"/>
              </a:solidFill>
            </a:endParaRPr>
          </a:p>
        </p:txBody>
      </p:sp>
      <p:sp>
        <p:nvSpPr>
          <p:cNvPr id="42" name="框架 41">
            <a:extLst>
              <a:ext uri="{FF2B5EF4-FFF2-40B4-BE49-F238E27FC236}">
                <a16:creationId xmlns:a16="http://schemas.microsoft.com/office/drawing/2014/main" id="{BAFA3FD2-6D5B-7E40-98C1-BF4C9D0327A3}"/>
              </a:ext>
            </a:extLst>
          </p:cNvPr>
          <p:cNvSpPr/>
          <p:nvPr/>
        </p:nvSpPr>
        <p:spPr>
          <a:xfrm>
            <a:off x="822960" y="4260041"/>
            <a:ext cx="1285235" cy="1390952"/>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3" name="框架 42">
            <a:extLst>
              <a:ext uri="{FF2B5EF4-FFF2-40B4-BE49-F238E27FC236}">
                <a16:creationId xmlns:a16="http://schemas.microsoft.com/office/drawing/2014/main" id="{79189F36-82A1-B945-811A-1BDA4CCF860B}"/>
              </a:ext>
            </a:extLst>
          </p:cNvPr>
          <p:cNvSpPr/>
          <p:nvPr/>
        </p:nvSpPr>
        <p:spPr>
          <a:xfrm>
            <a:off x="3481754" y="4251897"/>
            <a:ext cx="1301206" cy="1363456"/>
          </a:xfrm>
          <a:prstGeom prst="fram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4" name="文本框 43">
            <a:extLst>
              <a:ext uri="{FF2B5EF4-FFF2-40B4-BE49-F238E27FC236}">
                <a16:creationId xmlns:a16="http://schemas.microsoft.com/office/drawing/2014/main" id="{009E77CE-AB3D-F342-958B-459A077187FB}"/>
              </a:ext>
            </a:extLst>
          </p:cNvPr>
          <p:cNvSpPr txBox="1"/>
          <p:nvPr/>
        </p:nvSpPr>
        <p:spPr>
          <a:xfrm>
            <a:off x="3966320" y="3027789"/>
            <a:ext cx="354584" cy="461665"/>
          </a:xfrm>
          <a:prstGeom prst="rect">
            <a:avLst/>
          </a:prstGeom>
          <a:noFill/>
        </p:spPr>
        <p:txBody>
          <a:bodyPr wrap="none" rtlCol="0">
            <a:spAutoFit/>
          </a:bodyPr>
          <a:lstStyle/>
          <a:p>
            <a:r>
              <a:rPr kumimoji="1" lang="en-US" altLang="zh-CN" sz="2400" dirty="0"/>
              <a:t>3</a:t>
            </a:r>
            <a:endParaRPr kumimoji="1" lang="zh-CN" altLang="en-US" sz="2400" dirty="0"/>
          </a:p>
        </p:txBody>
      </p:sp>
      <p:sp>
        <p:nvSpPr>
          <p:cNvPr id="45" name="文本框 44">
            <a:extLst>
              <a:ext uri="{FF2B5EF4-FFF2-40B4-BE49-F238E27FC236}">
                <a16:creationId xmlns:a16="http://schemas.microsoft.com/office/drawing/2014/main" id="{333669B0-573B-9146-9FF5-85B388067DA6}"/>
              </a:ext>
            </a:extLst>
          </p:cNvPr>
          <p:cNvSpPr txBox="1"/>
          <p:nvPr/>
        </p:nvSpPr>
        <p:spPr>
          <a:xfrm>
            <a:off x="1268510" y="3059668"/>
            <a:ext cx="354584" cy="461665"/>
          </a:xfrm>
          <a:prstGeom prst="rect">
            <a:avLst/>
          </a:prstGeom>
          <a:noFill/>
        </p:spPr>
        <p:txBody>
          <a:bodyPr wrap="none" rtlCol="0">
            <a:spAutoFit/>
          </a:bodyPr>
          <a:lstStyle/>
          <a:p>
            <a:r>
              <a:rPr kumimoji="1" lang="en-US" altLang="zh-CN" sz="2400" dirty="0">
                <a:solidFill>
                  <a:srgbClr val="00B050"/>
                </a:solidFill>
              </a:rPr>
              <a:t>4</a:t>
            </a:r>
            <a:endParaRPr kumimoji="1" lang="zh-CN" altLang="en-US" sz="2400" dirty="0">
              <a:solidFill>
                <a:srgbClr val="00B050"/>
              </a:solidFill>
            </a:endParaRPr>
          </a:p>
        </p:txBody>
      </p:sp>
      <p:sp>
        <p:nvSpPr>
          <p:cNvPr id="46" name="文本框 45">
            <a:extLst>
              <a:ext uri="{FF2B5EF4-FFF2-40B4-BE49-F238E27FC236}">
                <a16:creationId xmlns:a16="http://schemas.microsoft.com/office/drawing/2014/main" id="{E1E48E4B-7108-C644-B3A7-616C266B63A4}"/>
              </a:ext>
            </a:extLst>
          </p:cNvPr>
          <p:cNvSpPr txBox="1"/>
          <p:nvPr/>
        </p:nvSpPr>
        <p:spPr>
          <a:xfrm>
            <a:off x="2638521" y="4562992"/>
            <a:ext cx="354584" cy="461665"/>
          </a:xfrm>
          <a:prstGeom prst="rect">
            <a:avLst/>
          </a:prstGeom>
          <a:noFill/>
        </p:spPr>
        <p:txBody>
          <a:bodyPr wrap="none" rtlCol="0">
            <a:spAutoFit/>
          </a:bodyPr>
          <a:lstStyle/>
          <a:p>
            <a:r>
              <a:rPr kumimoji="1" lang="en-US" altLang="zh-CN" sz="2400" dirty="0">
                <a:solidFill>
                  <a:srgbClr val="FFC000"/>
                </a:solidFill>
              </a:rPr>
              <a:t>2</a:t>
            </a:r>
            <a:endParaRPr kumimoji="1" lang="zh-CN" altLang="en-US" sz="2400" dirty="0">
              <a:solidFill>
                <a:srgbClr val="FFC000"/>
              </a:solidFill>
            </a:endParaRPr>
          </a:p>
        </p:txBody>
      </p:sp>
      <p:sp>
        <p:nvSpPr>
          <p:cNvPr id="48" name="文本框 47">
            <a:extLst>
              <a:ext uri="{FF2B5EF4-FFF2-40B4-BE49-F238E27FC236}">
                <a16:creationId xmlns:a16="http://schemas.microsoft.com/office/drawing/2014/main" id="{1DBCB005-CCA8-A043-B74D-3077ACE84744}"/>
              </a:ext>
            </a:extLst>
          </p:cNvPr>
          <p:cNvSpPr txBox="1"/>
          <p:nvPr/>
        </p:nvSpPr>
        <p:spPr>
          <a:xfrm>
            <a:off x="3985905" y="4770851"/>
            <a:ext cx="354584" cy="461665"/>
          </a:xfrm>
          <a:prstGeom prst="rect">
            <a:avLst/>
          </a:prstGeom>
          <a:noFill/>
        </p:spPr>
        <p:txBody>
          <a:bodyPr wrap="none" rtlCol="0">
            <a:spAutoFit/>
          </a:bodyPr>
          <a:lstStyle/>
          <a:p>
            <a:r>
              <a:rPr kumimoji="1" lang="en-US" altLang="zh-CN" sz="2400" dirty="0"/>
              <a:t>5</a:t>
            </a:r>
            <a:endParaRPr kumimoji="1" lang="zh-CN" altLang="en-US" sz="2400" dirty="0"/>
          </a:p>
        </p:txBody>
      </p:sp>
      <p:sp>
        <p:nvSpPr>
          <p:cNvPr id="49" name="文本框 48">
            <a:extLst>
              <a:ext uri="{FF2B5EF4-FFF2-40B4-BE49-F238E27FC236}">
                <a16:creationId xmlns:a16="http://schemas.microsoft.com/office/drawing/2014/main" id="{5CA66CD3-B201-8843-B3D8-D928DC06612D}"/>
              </a:ext>
            </a:extLst>
          </p:cNvPr>
          <p:cNvSpPr txBox="1"/>
          <p:nvPr/>
        </p:nvSpPr>
        <p:spPr>
          <a:xfrm>
            <a:off x="1288285" y="4770851"/>
            <a:ext cx="354584" cy="461665"/>
          </a:xfrm>
          <a:prstGeom prst="rect">
            <a:avLst/>
          </a:prstGeom>
          <a:noFill/>
        </p:spPr>
        <p:txBody>
          <a:bodyPr wrap="none" rtlCol="0">
            <a:spAutoFit/>
          </a:bodyPr>
          <a:lstStyle/>
          <a:p>
            <a:r>
              <a:rPr kumimoji="1" lang="en-US" altLang="zh-CN" sz="2400" dirty="0"/>
              <a:t>6</a:t>
            </a:r>
            <a:endParaRPr kumimoji="1" lang="zh-CN" altLang="en-US" sz="2400" dirty="0"/>
          </a:p>
        </p:txBody>
      </p:sp>
    </p:spTree>
    <p:extLst>
      <p:ext uri="{BB962C8B-B14F-4D97-AF65-F5344CB8AC3E}">
        <p14:creationId xmlns:p14="http://schemas.microsoft.com/office/powerpoint/2010/main" val="1615355706"/>
      </p:ext>
    </p:extLst>
  </p:cSld>
  <p:clrMapOvr>
    <a:masterClrMapping/>
  </p:clrMapOvr>
</p:sld>
</file>

<file path=ppt/theme/theme1.xml><?xml version="1.0" encoding="utf-8"?>
<a:theme xmlns:a="http://schemas.openxmlformats.org/drawingml/2006/main" name="Presentation">
  <a:themeElements>
    <a:clrScheme name="Custom 2">
      <a:dk1>
        <a:srgbClr val="000000"/>
      </a:dk1>
      <a:lt1>
        <a:srgbClr val="FFFFFF"/>
      </a:lt1>
      <a:dk2>
        <a:srgbClr val="7F7F7F"/>
      </a:dk2>
      <a:lt2>
        <a:srgbClr val="CCDDEA"/>
      </a:lt2>
      <a:accent1>
        <a:srgbClr val="4775FF"/>
      </a:accent1>
      <a:accent2>
        <a:srgbClr val="FFFFFF"/>
      </a:accent2>
      <a:accent3>
        <a:srgbClr val="FFFFFF"/>
      </a:accent3>
      <a:accent4>
        <a:srgbClr val="FFFFFF"/>
      </a:accent4>
      <a:accent5>
        <a:srgbClr val="FFFFFF"/>
      </a:accent5>
      <a:accent6>
        <a:srgbClr val="FFFFFF"/>
      </a:accent6>
      <a:hlink>
        <a:srgbClr val="2998E3"/>
      </a:hlink>
      <a:folHlink>
        <a:srgbClr val="FFFFFF"/>
      </a:folHlink>
    </a:clrScheme>
    <a:fontScheme name="自定义 1">
      <a:majorFont>
        <a:latin typeface="Arial"/>
        <a:ea typeface="黑体"/>
        <a:cs typeface=""/>
      </a:majorFont>
      <a:minorFont>
        <a:latin typeface="Cambria Math"/>
        <a:ea typeface="仿宋"/>
        <a:cs typeface=""/>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Presentation" id="{85BD8CA1-878E-43E8-BD13-62E919B4EFAA}" vid="{AF39151E-6F5F-466B-BCA0-FA5E88D46270}"/>
    </a:ext>
  </a:extLst>
</a:theme>
</file>

<file path=docProps/app.xml><?xml version="1.0" encoding="utf-8"?>
<Properties xmlns="http://schemas.openxmlformats.org/officeDocument/2006/extended-properties" xmlns:vt="http://schemas.openxmlformats.org/officeDocument/2006/docPropsVTypes">
  <Template>Presentation</Template>
  <TotalTime>191</TotalTime>
  <Words>2274</Words>
  <Application>Microsoft Macintosh PowerPoint</Application>
  <PresentationFormat>全屏显示(4:3)</PresentationFormat>
  <Paragraphs>183</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Microsoft YaHei</vt:lpstr>
      <vt:lpstr>Arial</vt:lpstr>
      <vt:lpstr>Calibri</vt:lpstr>
      <vt:lpstr>Cambria Math</vt:lpstr>
      <vt:lpstr>Times New Roman</vt:lpstr>
      <vt:lpstr>Wingdings</vt:lpstr>
      <vt:lpstr>Presentation</vt:lpstr>
      <vt:lpstr>第24届CUBA阵地进攻战术分析 ——以北大男篮为例</vt:lpstr>
      <vt:lpstr>PowerPoint 演示文稿</vt:lpstr>
      <vt:lpstr>1.研究的意义及背景</vt:lpstr>
      <vt:lpstr>1.研究的意义及背景</vt:lpstr>
      <vt:lpstr>2.相关研究综述（阵地进攻战术的国内研究）</vt:lpstr>
      <vt:lpstr>2.相关研究综述（北大男篮的相关研究）</vt:lpstr>
      <vt:lpstr>2.相关研究综述（阵地进攻战术的国外研究）</vt:lpstr>
      <vt:lpstr>3.研究对象与研究方法</vt:lpstr>
      <vt:lpstr>3.研究对象与研究方法</vt:lpstr>
      <vt:lpstr>3.研究对象与研究方法</vt:lpstr>
      <vt:lpstr>3.研究对象与研究方法</vt:lpstr>
      <vt:lpstr>4.研究结果假设与分析</vt:lpstr>
      <vt:lpstr>4.研究结果假设与分析</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第24届CUBA阵地进攻战术分析 ——以北大男篮为例</dc:title>
  <dc:creator>15603771688@163.com</dc:creator>
  <cp:lastModifiedBy>15603771688@163.com</cp:lastModifiedBy>
  <cp:revision>4</cp:revision>
  <dcterms:created xsi:type="dcterms:W3CDTF">2022-06-05T04:56:15Z</dcterms:created>
  <dcterms:modified xsi:type="dcterms:W3CDTF">2022-06-05T08:07:26Z</dcterms:modified>
</cp:coreProperties>
</file>

<file path=docProps/thumbnail.jpeg>
</file>